
<file path=[Content_Types].xml><?xml version="1.0" encoding="utf-8"?>
<Types xmlns="http://schemas.openxmlformats.org/package/2006/content-types">
  <Default Extension="jpeg" ContentType="image/jpeg"/>
  <Default Extension="jpg" ContentType="image/jpeg"/>
  <Default Extension="jpg!d"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76" r:id="rId2"/>
    <p:sldId id="258" r:id="rId3"/>
    <p:sldId id="260" r:id="rId4"/>
    <p:sldId id="277" r:id="rId5"/>
    <p:sldId id="264" r:id="rId6"/>
    <p:sldId id="278" r:id="rId7"/>
    <p:sldId id="266" r:id="rId8"/>
    <p:sldId id="280" r:id="rId9"/>
    <p:sldId id="279" r:id="rId10"/>
    <p:sldId id="284" r:id="rId11"/>
    <p:sldId id="281" r:id="rId12"/>
    <p:sldId id="283" r:id="rId13"/>
    <p:sldId id="28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p:cViewPr varScale="1">
        <p:scale>
          <a:sx n="117" d="100"/>
          <a:sy n="117" d="100"/>
        </p:scale>
        <p:origin x="280" y="168"/>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82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6896C-BE02-4D38-B96B-730C79D99907}" type="datetimeFigureOut">
              <a:rPr lang="en-US" smtClean="0"/>
              <a:pPr/>
              <a:t>12/18/24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0C778-CC2E-44B3-A2E2-5CA23BDC88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4" name="Notes Placeholder 3"/>
          <p:cNvSpPr>
            <a:spLocks noGrp="1"/>
          </p:cNvSpPr>
          <p:nvPr>
            <p:ph type="body" sz="quarter" idx="10"/>
          </p:nvPr>
        </p:nvSpPr>
        <p:spPr/>
        <p:txBody>
          <a:bodyPr>
            <a:normAutofit/>
          </a:bodyPr>
          <a:lstStyle/>
          <a:p>
            <a:endParaRPr lang="en-US"/>
          </a:p>
        </p:txBody>
      </p:sp>
    </p:spTree>
    <p:extLst>
      <p:ext uri="{BB962C8B-B14F-4D97-AF65-F5344CB8AC3E}">
        <p14:creationId xmlns:p14="http://schemas.microsoft.com/office/powerpoint/2010/main" val="2113761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60C778-CC2E-44B3-A2E2-5CA23BDC8884}" type="slidenum">
              <a:rPr lang="en-US" smtClean="0"/>
              <a:pPr/>
              <a:t>5</a:t>
            </a:fld>
            <a:endParaRPr lang="en-US"/>
          </a:p>
        </p:txBody>
      </p:sp>
    </p:spTree>
    <p:extLst>
      <p:ext uri="{BB962C8B-B14F-4D97-AF65-F5344CB8AC3E}">
        <p14:creationId xmlns:p14="http://schemas.microsoft.com/office/powerpoint/2010/main" val="992999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Pgs. 84/85</a:t>
            </a:r>
          </a:p>
        </p:txBody>
      </p:sp>
      <p:sp>
        <p:nvSpPr>
          <p:cNvPr id="4" name="Slide Number Placeholder 3"/>
          <p:cNvSpPr>
            <a:spLocks noGrp="1"/>
          </p:cNvSpPr>
          <p:nvPr>
            <p:ph type="sldNum" sz="quarter" idx="5"/>
          </p:nvPr>
        </p:nvSpPr>
        <p:spPr/>
        <p:txBody>
          <a:bodyPr/>
          <a:lstStyle/>
          <a:p>
            <a:fld id="{D960C778-CC2E-44B3-A2E2-5CA23BDC8884}" type="slidenum">
              <a:rPr lang="en-US" smtClean="0"/>
              <a:pPr/>
              <a:t>9</a:t>
            </a:fld>
            <a:endParaRPr lang="en-US"/>
          </a:p>
        </p:txBody>
      </p:sp>
    </p:spTree>
    <p:extLst>
      <p:ext uri="{BB962C8B-B14F-4D97-AF65-F5344CB8AC3E}">
        <p14:creationId xmlns:p14="http://schemas.microsoft.com/office/powerpoint/2010/main" val="3913650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Catechists/DREs: depending on your timeline, you may not have used supplemental lesson 1 with your students. If this is the case, you can ask if any of the students know what </a:t>
            </a:r>
            <a:r>
              <a:rPr lang="en-US" i="1" dirty="0"/>
              <a:t>eros</a:t>
            </a:r>
            <a:r>
              <a:rPr lang="en-US" i="0" dirty="0"/>
              <a:t> and </a:t>
            </a:r>
            <a:r>
              <a:rPr lang="en-US" i="1" dirty="0"/>
              <a:t>agape</a:t>
            </a:r>
            <a:r>
              <a:rPr lang="en-US" i="0" dirty="0"/>
              <a:t> are, or omit </a:t>
            </a:r>
            <a:r>
              <a:rPr lang="en-US" i="0"/>
              <a:t>this slide.</a:t>
            </a:r>
            <a:endParaRPr lang="en-US"/>
          </a:p>
        </p:txBody>
      </p:sp>
      <p:sp>
        <p:nvSpPr>
          <p:cNvPr id="4" name="Slide Number Placeholder 3"/>
          <p:cNvSpPr>
            <a:spLocks noGrp="1"/>
          </p:cNvSpPr>
          <p:nvPr>
            <p:ph type="sldNum" sz="quarter" idx="5"/>
          </p:nvPr>
        </p:nvSpPr>
        <p:spPr/>
        <p:txBody>
          <a:bodyPr/>
          <a:lstStyle/>
          <a:p>
            <a:fld id="{D960C778-CC2E-44B3-A2E2-5CA23BDC8884}" type="slidenum">
              <a:rPr lang="en-US" smtClean="0"/>
              <a:pPr/>
              <a:t>11</a:t>
            </a:fld>
            <a:endParaRPr lang="en-US"/>
          </a:p>
        </p:txBody>
      </p:sp>
    </p:spTree>
    <p:extLst>
      <p:ext uri="{BB962C8B-B14F-4D97-AF65-F5344CB8AC3E}">
        <p14:creationId xmlns:p14="http://schemas.microsoft.com/office/powerpoint/2010/main" val="2933396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54358-7ED3-D5BA-FB55-640AC9B61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968361-7366-2D77-2DC6-679176A61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6AD7B7-BCBF-CD51-34B3-66819E8ED96C}"/>
              </a:ext>
            </a:extLst>
          </p:cNvPr>
          <p:cNvSpPr>
            <a:spLocks noGrp="1"/>
          </p:cNvSpPr>
          <p:nvPr>
            <p:ph type="body" idx="1"/>
          </p:nvPr>
        </p:nvSpPr>
        <p:spPr/>
        <p:txBody>
          <a:bodyPr/>
          <a:lstStyle/>
          <a:p>
            <a:r>
              <a:rPr lang="en-US" dirty="0"/>
              <a:t>Catechists/DREs: depending on your timeline, you may not have used supplemental lesson 1 with your students. If this is the case, you can ask if any of the students know what </a:t>
            </a:r>
            <a:r>
              <a:rPr lang="en-US" i="1" dirty="0"/>
              <a:t>eros</a:t>
            </a:r>
            <a:r>
              <a:rPr lang="en-US" i="0" dirty="0"/>
              <a:t> and </a:t>
            </a:r>
            <a:r>
              <a:rPr lang="en-US" i="1" dirty="0"/>
              <a:t>agape</a:t>
            </a:r>
            <a:r>
              <a:rPr lang="en-US" i="0" dirty="0"/>
              <a:t> are, or omit this slide.</a:t>
            </a:r>
            <a:endParaRPr lang="en-US" dirty="0"/>
          </a:p>
        </p:txBody>
      </p:sp>
      <p:sp>
        <p:nvSpPr>
          <p:cNvPr id="4" name="Slide Number Placeholder 3">
            <a:extLst>
              <a:ext uri="{FF2B5EF4-FFF2-40B4-BE49-F238E27FC236}">
                <a16:creationId xmlns:a16="http://schemas.microsoft.com/office/drawing/2014/main" id="{EF219139-6872-4AC5-1C4D-765FE6F7C493}"/>
              </a:ext>
            </a:extLst>
          </p:cNvPr>
          <p:cNvSpPr>
            <a:spLocks noGrp="1"/>
          </p:cNvSpPr>
          <p:nvPr>
            <p:ph type="sldNum" sz="quarter" idx="5"/>
          </p:nvPr>
        </p:nvSpPr>
        <p:spPr/>
        <p:txBody>
          <a:bodyPr/>
          <a:lstStyle/>
          <a:p>
            <a:fld id="{D960C778-CC2E-44B3-A2E2-5CA23BDC8884}" type="slidenum">
              <a:rPr lang="en-US" smtClean="0"/>
              <a:pPr/>
              <a:t>12</a:t>
            </a:fld>
            <a:endParaRPr lang="en-US"/>
          </a:p>
        </p:txBody>
      </p:sp>
    </p:spTree>
    <p:extLst>
      <p:ext uri="{BB962C8B-B14F-4D97-AF65-F5344CB8AC3E}">
        <p14:creationId xmlns:p14="http://schemas.microsoft.com/office/powerpoint/2010/main" val="153679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136106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038975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155681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DAFB7F-D323-4BE1-9E1F-01296F32059B}" type="datetimeFigureOut">
              <a:rPr lang="en-US" smtClean="0"/>
              <a:pPr/>
              <a:t>12/18/24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110204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DAFB7F-D323-4BE1-9E1F-01296F32059B}" type="datetimeFigureOut">
              <a:rPr lang="en-US" smtClean="0"/>
              <a:pPr/>
              <a:t>12/18/24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819439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DAFB7F-D323-4BE1-9E1F-01296F32059B}" type="datetimeFigureOut">
              <a:rPr lang="en-US" smtClean="0"/>
              <a:pPr/>
              <a:t>12/18/24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997992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AFB7F-D323-4BE1-9E1F-01296F32059B}" type="datetimeFigureOut">
              <a:rPr lang="en-US" smtClean="0"/>
              <a:pPr/>
              <a:t>12/18/24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054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109285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BDDAFB7F-D323-4BE1-9E1F-01296F32059B}" type="datetimeFigureOut">
              <a:rPr lang="en-US" smtClean="0"/>
              <a:pPr/>
              <a:t>12/18/24</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052880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58470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957866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DDAFB7F-D323-4BE1-9E1F-01296F32059B}" type="datetimeFigureOut">
              <a:rPr lang="en-US" smtClean="0"/>
              <a:pPr/>
              <a:t>12/18/24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789115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005606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879155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BDDAFB7F-D323-4BE1-9E1F-01296F32059B}" type="datetimeFigureOut">
              <a:rPr lang="en-US" smtClean="0"/>
              <a:pPr/>
              <a:t>12/18/24</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4FA44BAC-EF0F-4478-BAAF-C6D78E9D2B55}" type="slidenum">
              <a:rPr lang="en-US" smtClean="0"/>
              <a:pPr/>
              <a:t>‹#›</a:t>
            </a:fld>
            <a:endParaRPr lang="en-US"/>
          </a:p>
        </p:txBody>
      </p:sp>
    </p:spTree>
    <p:extLst>
      <p:ext uri="{BB962C8B-B14F-4D97-AF65-F5344CB8AC3E}">
        <p14:creationId xmlns:p14="http://schemas.microsoft.com/office/powerpoint/2010/main" val="237215663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pinterest.com/pin/69425809878637545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d"/><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xhere.com/tr/photo/71869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artofit.org/image-gallery/783415297684513029/touching-pictures-of-lovely-old-couples-happy-moments-we-d-love-to-share-with-you/" TargetMode="External"/><Relationship Id="rId7" Type="http://schemas.openxmlformats.org/officeDocument/2006/relationships/hyperlink" Target="https://www.peakpx.com/en/hd-wallpaper-desktop-keueg"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centerforchange.com/families-friends/" TargetMode="Externa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hyperlink" Target="https://www.investopedia.com/financial-edge/1212/gift-giving-etiquette.aspx"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allpapersafari.com/candy-heart-wallpape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arade.com/living/romantic-love-song-lyrics"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011680"/>
          </a:xfrm>
          <a:prstGeom prst="rect">
            <a:avLst/>
          </a:prstGeom>
        </p:spPr>
        <p:txBody>
          <a:bodyPr>
            <a:noAutofit/>
          </a:bodyPr>
          <a:lstStyle/>
          <a:p>
            <a:pPr algn="ctr" eaLnBrk="1" fontAlgn="auto" hangingPunct="1">
              <a:spcAft>
                <a:spcPts val="0"/>
              </a:spcAft>
              <a:defRPr/>
            </a:pPr>
            <a:r>
              <a:rPr lang="en-US" dirty="0">
                <a:ln w="22225">
                  <a:solidFill>
                    <a:schemeClr val="bg1"/>
                  </a:solidFill>
                  <a:prstDash val="solid"/>
                </a:ln>
                <a:solidFill>
                  <a:schemeClr val="accent2"/>
                </a:solidFill>
                <a:effectLst>
                  <a:outerShdw blurRad="50800" dist="38100" dir="2700000" algn="tl" rotWithShape="0">
                    <a:prstClr val="black">
                      <a:alpha val="40000"/>
                    </a:prstClr>
                  </a:outerShdw>
                </a:effectLst>
                <a:latin typeface="Dirt Road" panose="02000000000000000000" pitchFamily="2" charset="0"/>
                <a:cs typeface="MV Boli" panose="020F0502020204030204" pitchFamily="34" charset="0"/>
              </a:rPr>
              <a:t>ENVISION: THEOLOGY OF THE BODY FOR MIDDLE SCHOOL</a:t>
            </a:r>
          </a:p>
        </p:txBody>
      </p:sp>
      <p:sp>
        <p:nvSpPr>
          <p:cNvPr id="3" name="Subtitle 2"/>
          <p:cNvSpPr>
            <a:spLocks noGrp="1"/>
          </p:cNvSpPr>
          <p:nvPr>
            <p:ph type="subTitle" idx="1"/>
          </p:nvPr>
        </p:nvSpPr>
        <p:spPr>
          <a:xfrm>
            <a:off x="2667000" y="2011680"/>
            <a:ext cx="4170394" cy="990600"/>
          </a:xfrm>
        </p:spPr>
        <p:txBody>
          <a:bodyPr>
            <a:normAutofit fontScale="92500"/>
          </a:bodyPr>
          <a:lstStyle/>
          <a:p>
            <a:pPr algn="ctr" eaLnBrk="1" hangingPunct="1">
              <a:buFont typeface="Wingdings 2" charset="2"/>
              <a:buNone/>
              <a:defRPr/>
            </a:pPr>
            <a:r>
              <a:rPr lang="en-US" sz="2200" b="1" i="1" dirty="0">
                <a:solidFill>
                  <a:schemeClr val="bg1"/>
                </a:solidFill>
                <a:latin typeface="Century Schoolbook" pitchFamily="18" charset="0"/>
              </a:rPr>
              <a:t>Seventh Grade Curriculum 6.1</a:t>
            </a:r>
          </a:p>
          <a:p>
            <a:pPr algn="ctr" eaLnBrk="1" hangingPunct="1">
              <a:buFont typeface="Wingdings 2" charset="2"/>
              <a:buNone/>
              <a:defRPr/>
            </a:pPr>
            <a:r>
              <a:rPr lang="en-US" sz="2200" b="1" i="1" dirty="0">
                <a:solidFill>
                  <a:schemeClr val="bg1"/>
                </a:solidFill>
                <a:latin typeface="Century Schoolbook" pitchFamily="18" charset="0"/>
              </a:rPr>
              <a:t>What is Love? Love vs. Use</a:t>
            </a:r>
          </a:p>
        </p:txBody>
      </p:sp>
      <p:pic>
        <p:nvPicPr>
          <p:cNvPr id="1026" name="Picture 2" descr="Use v. Love: Love and Responsibility Series (Post #3) - Marriage Unique for  a Reason">
            <a:extLst>
              <a:ext uri="{FF2B5EF4-FFF2-40B4-BE49-F238E27FC236}">
                <a16:creationId xmlns:a16="http://schemas.microsoft.com/office/drawing/2014/main" id="{8E7C233C-3D0F-8D28-1D8D-2218CF848F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1169" y="2788921"/>
            <a:ext cx="4086225"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33490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a:bodyPr>
          <a:lstStyle/>
          <a:p>
            <a:pPr algn="ctr"/>
            <a:r>
              <a:rPr lang="en-US" sz="6000" dirty="0" err="1">
                <a:ln>
                  <a:solidFill>
                    <a:sysClr val="windowText" lastClr="000000"/>
                  </a:solidFill>
                </a:ln>
                <a:solidFill>
                  <a:schemeClr val="accent2"/>
                </a:solidFill>
                <a:effectLst>
                  <a:outerShdw blurRad="38100" dist="38100" dir="2700000" algn="tl">
                    <a:srgbClr val="000000">
                      <a:alpha val="43137"/>
                    </a:srgbClr>
                  </a:outerShdw>
                </a:effectLst>
                <a:latin typeface="+mn-lt"/>
              </a:rPr>
              <a:t>Bellwork</a:t>
            </a:r>
            <a:endParaRPr lang="en-US" sz="6000" dirty="0">
              <a:ln>
                <a:solidFill>
                  <a:sysClr val="windowText" lastClr="000000"/>
                </a:solidFill>
              </a:ln>
              <a:solidFill>
                <a:schemeClr val="accent2"/>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dirty="0"/>
              <a:t>Think about the people who you know you are married:  your parents, your aunts and uncles, your grandparents, your neighbors, etc.</a:t>
            </a:r>
          </a:p>
          <a:p>
            <a:r>
              <a:rPr lang="en-US" dirty="0"/>
              <a:t>Answer the following questions regarding one couple which has a great marriage:</a:t>
            </a:r>
          </a:p>
          <a:p>
            <a:pPr lvl="1"/>
            <a:r>
              <a:rPr lang="en-US" b="1" dirty="0"/>
              <a:t>How do you know they truly love each other? (3 supporting details please)</a:t>
            </a:r>
          </a:p>
          <a:p>
            <a:pPr lvl="1"/>
            <a:r>
              <a:rPr lang="en-US" b="1" dirty="0"/>
              <a:t>How do they sacrifice for each other (3 supporting details please)?</a:t>
            </a:r>
          </a:p>
          <a:p>
            <a:pPr lvl="1"/>
            <a:r>
              <a:rPr lang="en-US" b="1" dirty="0"/>
              <a:t>What do you admire most about their marriage or their family? </a:t>
            </a:r>
          </a:p>
          <a:p>
            <a:endParaRPr lang="en-US" dirty="0"/>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7500" y="228600"/>
            <a:ext cx="7928998" cy="1189038"/>
          </a:xfrm>
        </p:spPr>
        <p:txBody>
          <a:bodyPr>
            <a:normAutofit/>
          </a:bodyPr>
          <a:lstStyle/>
          <a:p>
            <a:r>
              <a:rPr lang="en-US" sz="5400" dirty="0">
                <a:ln>
                  <a:solidFill>
                    <a:sysClr val="windowText" lastClr="000000"/>
                  </a:solidFill>
                </a:ln>
                <a:solidFill>
                  <a:schemeClr val="accent2"/>
                </a:solidFill>
                <a:effectLst>
                  <a:outerShdw blurRad="38100" dist="38100" dir="2700000" algn="tl">
                    <a:srgbClr val="000000">
                      <a:alpha val="43137"/>
                    </a:srgbClr>
                  </a:outerShdw>
                </a:effectLst>
                <a:latin typeface="+mn-lt"/>
              </a:rPr>
              <a:t>Opening Prayer</a:t>
            </a:r>
            <a:endParaRPr lang="en-US" sz="5400" dirty="0">
              <a:ln>
                <a:solidFill>
                  <a:sysClr val="windowText" lastClr="000000"/>
                </a:solidFill>
              </a:ln>
              <a:solidFill>
                <a:schemeClr val="accent2"/>
              </a:solidFill>
              <a:latin typeface="+mn-lt"/>
            </a:endParaRPr>
          </a:p>
        </p:txBody>
      </p:sp>
      <p:sp>
        <p:nvSpPr>
          <p:cNvPr id="3" name="Content Placeholder 2"/>
          <p:cNvSpPr>
            <a:spLocks noGrp="1"/>
          </p:cNvSpPr>
          <p:nvPr>
            <p:ph idx="1"/>
          </p:nvPr>
        </p:nvSpPr>
        <p:spPr>
          <a:xfrm>
            <a:off x="607500" y="2413000"/>
            <a:ext cx="5289549" cy="3632200"/>
          </a:xfrm>
        </p:spPr>
        <p:txBody>
          <a:bodyPr>
            <a:normAutofit/>
          </a:bodyPr>
          <a:lstStyle/>
          <a:p>
            <a:pPr>
              <a:buNone/>
            </a:pPr>
            <a:r>
              <a:rPr lang="en-US" b="0" i="1" dirty="0">
                <a:effectLst/>
                <a:latin typeface="Times New Roman" panose="02020603050405020304" pitchFamily="18" charset="0"/>
              </a:rPr>
              <a:t>In the divine image, Lord, you created him; male and female you created them. </a:t>
            </a:r>
            <a:r>
              <a:rPr lang="en-US" b="0" i="0" dirty="0">
                <a:effectLst/>
                <a:latin typeface="Times New Roman" panose="02020603050405020304" pitchFamily="18" charset="0"/>
              </a:rPr>
              <a:t>God our Father, you made us male and female, created in your image and likeness. Help us grow into the men and women that you created us to be. Show us the goodness of our bodies and the right way to honor the brothers and sisters around us as a constant reminder of their dignity.</a:t>
            </a:r>
          </a:p>
          <a:p>
            <a:pPr>
              <a:buNone/>
            </a:pPr>
            <a:r>
              <a:rPr lang="en-US" b="0" i="0" dirty="0">
                <a:effectLst/>
                <a:latin typeface="Times New Roman" panose="02020603050405020304" pitchFamily="18" charset="0"/>
              </a:rPr>
              <a:t>Jesus, you taught us to address your Father as you did, and so, in the Holy Spirit, we pray, Our Father…</a:t>
            </a:r>
            <a:endParaRPr lang="en-US" dirty="0"/>
          </a:p>
        </p:txBody>
      </p:sp>
      <p:pic>
        <p:nvPicPr>
          <p:cNvPr id="2050" name="Picture 2" descr="Priest, pastor, nun, brother: How are these roles different? | Faith  Magazine">
            <a:extLst>
              <a:ext uri="{FF2B5EF4-FFF2-40B4-BE49-F238E27FC236}">
                <a16:creationId xmlns:a16="http://schemas.microsoft.com/office/drawing/2014/main" id="{E1C7708B-BADE-5ED6-B988-3B5B447A8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79" r="27391" b="-1"/>
          <a:stretch/>
        </p:blipFill>
        <p:spPr bwMode="auto">
          <a:xfrm>
            <a:off x="6352777" y="2413000"/>
            <a:ext cx="2184797" cy="1731885"/>
          </a:xfrm>
          <a:prstGeom prst="roundRect">
            <a:avLst>
              <a:gd name="adj" fmla="val 5343"/>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pic>
        <p:nvPicPr>
          <p:cNvPr id="5" name="Picture 4" descr="A person kissing a person&#10;&#10;Description automatically generated">
            <a:extLst>
              <a:ext uri="{FF2B5EF4-FFF2-40B4-BE49-F238E27FC236}">
                <a16:creationId xmlns:a16="http://schemas.microsoft.com/office/drawing/2014/main" id="{332B17BC-25B2-A5B2-0551-E336FDCC196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18279"/>
          <a:stretch/>
        </p:blipFill>
        <p:spPr>
          <a:xfrm>
            <a:off x="6352776" y="4309476"/>
            <a:ext cx="2184797" cy="1731885"/>
          </a:xfrm>
          <a:prstGeom prst="roundRect">
            <a:avLst>
              <a:gd name="adj" fmla="val 5832"/>
            </a:avLst>
          </a:prstGeom>
          <a:ln>
            <a:solidFill>
              <a:schemeClr val="accent1"/>
            </a:solidFill>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C67393F0-931A-0DB7-55F9-9741EA859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0F329-2764-8A84-D3CF-625C096FD21F}"/>
              </a:ext>
            </a:extLst>
          </p:cNvPr>
          <p:cNvSpPr>
            <a:spLocks noGrp="1"/>
          </p:cNvSpPr>
          <p:nvPr>
            <p:ph type="title"/>
          </p:nvPr>
        </p:nvSpPr>
        <p:spPr>
          <a:xfrm>
            <a:off x="381000" y="304800"/>
            <a:ext cx="8229600" cy="1143000"/>
          </a:xfrm>
        </p:spPr>
        <p:txBody>
          <a:bodyPr>
            <a:normAutofit/>
          </a:bodyPr>
          <a:lstStyle/>
          <a:p>
            <a:pPr algn="ctr"/>
            <a:r>
              <a:rPr lang="en-US" sz="6000" dirty="0">
                <a:ln>
                  <a:solidFill>
                    <a:sysClr val="windowText" lastClr="000000"/>
                  </a:solidFill>
                </a:ln>
                <a:solidFill>
                  <a:schemeClr val="accent2"/>
                </a:solidFill>
                <a:effectLst>
                  <a:outerShdw blurRad="38100" dist="38100" dir="2700000" algn="tl">
                    <a:srgbClr val="000000">
                      <a:alpha val="43137"/>
                    </a:srgbClr>
                  </a:outerShdw>
                </a:effectLst>
                <a:latin typeface="Marker Felt Thin" panose="02000400000000000000" pitchFamily="2" charset="77"/>
              </a:rPr>
              <a:t>Unpack the Quote</a:t>
            </a:r>
          </a:p>
        </p:txBody>
      </p:sp>
      <p:sp>
        <p:nvSpPr>
          <p:cNvPr id="3" name="Content Placeholder 2">
            <a:extLst>
              <a:ext uri="{FF2B5EF4-FFF2-40B4-BE49-F238E27FC236}">
                <a16:creationId xmlns:a16="http://schemas.microsoft.com/office/drawing/2014/main" id="{C7775A8A-EA10-9CDB-6357-6BAC62E930AF}"/>
              </a:ext>
            </a:extLst>
          </p:cNvPr>
          <p:cNvSpPr>
            <a:spLocks noGrp="1"/>
          </p:cNvSpPr>
          <p:nvPr>
            <p:ph idx="1"/>
          </p:nvPr>
        </p:nvSpPr>
        <p:spPr>
          <a:xfrm>
            <a:off x="809997" y="2222287"/>
            <a:ext cx="7800603" cy="3636510"/>
          </a:xfrm>
        </p:spPr>
        <p:txBody>
          <a:bodyPr>
            <a:normAutofit/>
          </a:bodyPr>
          <a:lstStyle/>
          <a:p>
            <a:pPr marL="0" indent="0">
              <a:buNone/>
            </a:pPr>
            <a:r>
              <a:rPr lang="en-US" sz="2000" b="0" i="0" dirty="0">
                <a:effectLst/>
              </a:rPr>
              <a:t>“A person’s rightful due is to be treated as an object of love, not as an object for use.”</a:t>
            </a:r>
          </a:p>
          <a:p>
            <a:pPr marL="0" indent="0">
              <a:buNone/>
            </a:pPr>
            <a:r>
              <a:rPr lang="en-US" sz="2000" b="0" i="0" dirty="0">
                <a:effectLst/>
              </a:rPr>
              <a:t>—St. John Paul II, Love and Responsibility</a:t>
            </a:r>
            <a:endParaRPr lang="en-US" sz="2000" dirty="0"/>
          </a:p>
        </p:txBody>
      </p:sp>
    </p:spTree>
    <p:extLst>
      <p:ext uri="{BB962C8B-B14F-4D97-AF65-F5344CB8AC3E}">
        <p14:creationId xmlns:p14="http://schemas.microsoft.com/office/powerpoint/2010/main" val="12323763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E446B7E6-8568-417F-959E-DB3D1E7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Content Placeholder 4" descr="A person and person hugging in a field&#10;&#10;Description automatically generated">
            <a:extLst>
              <a:ext uri="{FF2B5EF4-FFF2-40B4-BE49-F238E27FC236}">
                <a16:creationId xmlns:a16="http://schemas.microsoft.com/office/drawing/2014/main" id="{0771F0C4-6572-1FA1-753D-37D5C20B802F}"/>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32" t="9091" r="16362"/>
          <a:stretch/>
        </p:blipFill>
        <p:spPr>
          <a:xfrm>
            <a:off x="20" y="10"/>
            <a:ext cx="9143980" cy="6857989"/>
          </a:xfrm>
          <a:prstGeom prst="rect">
            <a:avLst/>
          </a:prstGeom>
        </p:spPr>
      </p:pic>
      <p:sp>
        <p:nvSpPr>
          <p:cNvPr id="12" name="Freeform 6">
            <a:extLst>
              <a:ext uri="{FF2B5EF4-FFF2-40B4-BE49-F238E27FC236}">
                <a16:creationId xmlns:a16="http://schemas.microsoft.com/office/drawing/2014/main" id="{9D1A3D83-39F0-4366-BB12-3C5732003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172" y="2935656"/>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4292600" y="3251199"/>
            <a:ext cx="4279900" cy="1947929"/>
          </a:xfrm>
        </p:spPr>
        <p:txBody>
          <a:bodyPr vert="horz" lIns="91440" tIns="45720" rIns="91440" bIns="45720" rtlCol="0" anchor="b">
            <a:normAutofit/>
          </a:bodyPr>
          <a:lstStyle/>
          <a:p>
            <a:r>
              <a:rPr lang="en-US" sz="3500">
                <a:ln>
                  <a:solidFill>
                    <a:sysClr val="windowText" lastClr="000000"/>
                  </a:solidFill>
                </a:ln>
                <a:effectLst>
                  <a:outerShdw blurRad="38100" dist="38100" dir="2700000" algn="tl">
                    <a:srgbClr val="000000">
                      <a:alpha val="43137"/>
                    </a:srgbClr>
                  </a:outerShdw>
                </a:effectLst>
                <a:cs typeface="+mj-cs"/>
              </a:rPr>
              <a:t>Story Starter, pg. 82-83</a:t>
            </a:r>
            <a:endParaRPr lang="en-US" sz="3500">
              <a:ln>
                <a:solidFill>
                  <a:sysClr val="windowText" lastClr="000000"/>
                </a:solidFill>
              </a:ln>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65B048-05A4-62EB-53BC-EFB9FB404E3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Close up of heart shaped pages of a book">
            <a:extLst>
              <a:ext uri="{FF2B5EF4-FFF2-40B4-BE49-F238E27FC236}">
                <a16:creationId xmlns:a16="http://schemas.microsoft.com/office/drawing/2014/main" id="{04124195-217B-B42B-D516-788E8A2581A4}"/>
              </a:ext>
            </a:extLst>
          </p:cNvPr>
          <p:cNvPicPr>
            <a:picLocks noChangeAspect="1"/>
          </p:cNvPicPr>
          <p:nvPr/>
        </p:nvPicPr>
        <p:blipFill>
          <a:blip r:embed="rId2">
            <a:alphaModFix amt="20000"/>
          </a:blip>
          <a:srcRect l="5847" r="5152" b="-1"/>
          <a:stretch/>
        </p:blipFill>
        <p:spPr>
          <a:xfrm>
            <a:off x="20" y="10"/>
            <a:ext cx="9143980" cy="6857990"/>
          </a:xfrm>
          <a:prstGeom prst="rect">
            <a:avLst/>
          </a:prstGeom>
        </p:spPr>
      </p:pic>
      <p:sp>
        <p:nvSpPr>
          <p:cNvPr id="2" name="Title 1">
            <a:extLst>
              <a:ext uri="{FF2B5EF4-FFF2-40B4-BE49-F238E27FC236}">
                <a16:creationId xmlns:a16="http://schemas.microsoft.com/office/drawing/2014/main" id="{39E0F918-157D-725A-03EF-F5EE23F97328}"/>
              </a:ext>
            </a:extLst>
          </p:cNvPr>
          <p:cNvSpPr>
            <a:spLocks noGrp="1"/>
          </p:cNvSpPr>
          <p:nvPr>
            <p:ph type="title"/>
          </p:nvPr>
        </p:nvSpPr>
        <p:spPr>
          <a:xfrm>
            <a:off x="607500" y="447188"/>
            <a:ext cx="7928998" cy="1305412"/>
          </a:xfrm>
        </p:spPr>
        <p:txBody>
          <a:bodyPr>
            <a:normAutofit/>
          </a:bodyPr>
          <a:lstStyle/>
          <a:p>
            <a:r>
              <a:rPr lang="en-US" sz="5400" dirty="0">
                <a:ln>
                  <a:solidFill>
                    <a:sysClr val="windowText" lastClr="000000"/>
                  </a:solidFill>
                </a:ln>
                <a:effectLst>
                  <a:outerShdw blurRad="38100" dist="38100" dir="2700000" algn="tl">
                    <a:srgbClr val="000000">
                      <a:alpha val="43137"/>
                    </a:srgbClr>
                  </a:outerShdw>
                </a:effectLst>
                <a:latin typeface="Dirt Road" panose="02000000000000000000" pitchFamily="2" charset="0"/>
              </a:rPr>
              <a:t>IF YOU ASK ME…</a:t>
            </a:r>
            <a:endParaRPr lang="en-US" sz="5400" dirty="0">
              <a:ln>
                <a:solidFill>
                  <a:sysClr val="windowText" lastClr="000000"/>
                </a:solidFill>
              </a:ln>
              <a:latin typeface="Dirt Road" panose="02000000000000000000" pitchFamily="2" charset="0"/>
            </a:endParaRPr>
          </a:p>
        </p:txBody>
      </p:sp>
      <p:sp>
        <p:nvSpPr>
          <p:cNvPr id="3" name="Content Placeholder 2">
            <a:extLst>
              <a:ext uri="{FF2B5EF4-FFF2-40B4-BE49-F238E27FC236}">
                <a16:creationId xmlns:a16="http://schemas.microsoft.com/office/drawing/2014/main" id="{6AD53373-7C7B-C1A2-99DA-39F34A250C81}"/>
              </a:ext>
            </a:extLst>
          </p:cNvPr>
          <p:cNvSpPr>
            <a:spLocks noGrp="1"/>
          </p:cNvSpPr>
          <p:nvPr>
            <p:ph idx="1"/>
          </p:nvPr>
        </p:nvSpPr>
        <p:spPr>
          <a:xfrm>
            <a:off x="614034" y="2222287"/>
            <a:ext cx="7915930" cy="3636511"/>
          </a:xfrm>
        </p:spPr>
        <p:txBody>
          <a:bodyPr>
            <a:normAutofit/>
          </a:bodyPr>
          <a:lstStyle/>
          <a:p>
            <a:r>
              <a:rPr lang="en-US" b="0" i="0" dirty="0">
                <a:effectLst/>
              </a:rPr>
              <a:t>When I think about love, ______ is a song that comes to mind.</a:t>
            </a:r>
          </a:p>
          <a:p>
            <a:r>
              <a:rPr lang="en-US" b="0" i="0" dirty="0">
                <a:effectLst/>
              </a:rPr>
              <a:t>I think _____ (movie, book, or show) is a good love story.</a:t>
            </a:r>
          </a:p>
          <a:p>
            <a:r>
              <a:rPr lang="en-US" dirty="0"/>
              <a:t>_____</a:t>
            </a:r>
            <a:r>
              <a:rPr lang="en-US" b="0" i="0" dirty="0">
                <a:effectLst/>
              </a:rPr>
              <a:t> is someone in my life who shows me what real love is.</a:t>
            </a:r>
          </a:p>
          <a:p>
            <a:r>
              <a:rPr lang="en-US" b="0" i="0" dirty="0">
                <a:effectLst/>
              </a:rPr>
              <a:t>My definition of love so far is _____.</a:t>
            </a:r>
            <a:endParaRPr lang="en-US" dirty="0"/>
          </a:p>
        </p:txBody>
      </p:sp>
    </p:spTree>
    <p:extLst>
      <p:ext uri="{BB962C8B-B14F-4D97-AF65-F5344CB8AC3E}">
        <p14:creationId xmlns:p14="http://schemas.microsoft.com/office/powerpoint/2010/main" val="404629426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7500" y="447188"/>
            <a:ext cx="7928998" cy="970450"/>
          </a:xfrm>
        </p:spPr>
        <p:txBody>
          <a:bodyPr>
            <a:normAutofit/>
          </a:bodyPr>
          <a:lstStyle/>
          <a:p>
            <a:r>
              <a:rPr lang="en-US" b="1">
                <a:ln>
                  <a:solidFill>
                    <a:sysClr val="windowText" lastClr="000000"/>
                  </a:solidFill>
                </a:ln>
              </a:rPr>
              <a:t>Video 1: Introduction</a:t>
            </a:r>
          </a:p>
        </p:txBody>
      </p:sp>
      <p:pic>
        <p:nvPicPr>
          <p:cNvPr id="5" name="Picture 4" descr="An old person and person kissing&#10;&#10;Description automatically generated">
            <a:extLst>
              <a:ext uri="{FF2B5EF4-FFF2-40B4-BE49-F238E27FC236}">
                <a16:creationId xmlns:a16="http://schemas.microsoft.com/office/drawing/2014/main" id="{ADCEEFED-A9D3-D04F-4AA3-1B6DF3E42F2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700" b="11618"/>
          <a:stretch/>
        </p:blipFill>
        <p:spPr>
          <a:xfrm>
            <a:off x="720328" y="2413005"/>
            <a:ext cx="1590519" cy="1731885"/>
          </a:xfrm>
          <a:prstGeom prst="roundRect">
            <a:avLst>
              <a:gd name="adj" fmla="val 5343"/>
            </a:avLst>
          </a:prstGeom>
          <a:ln>
            <a:solidFill>
              <a:schemeClr val="accent1"/>
            </a:solidFill>
          </a:ln>
          <a:effectLst/>
        </p:spPr>
      </p:pic>
      <p:pic>
        <p:nvPicPr>
          <p:cNvPr id="12" name="Picture 11" descr="A family posing for a photo&#10;&#10;Description automatically generated">
            <a:extLst>
              <a:ext uri="{FF2B5EF4-FFF2-40B4-BE49-F238E27FC236}">
                <a16:creationId xmlns:a16="http://schemas.microsoft.com/office/drawing/2014/main" id="{5611F3D7-6B45-A573-8BF7-009B953EBBD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4452" r="14242" b="-7"/>
          <a:stretch/>
        </p:blipFill>
        <p:spPr>
          <a:xfrm>
            <a:off x="720327" y="4309476"/>
            <a:ext cx="1590519" cy="1731885"/>
          </a:xfrm>
          <a:prstGeom prst="roundRect">
            <a:avLst>
              <a:gd name="adj" fmla="val 5832"/>
            </a:avLst>
          </a:prstGeom>
          <a:ln>
            <a:solidFill>
              <a:schemeClr val="accent1"/>
            </a:solidFill>
          </a:ln>
          <a:effectLst/>
        </p:spPr>
      </p:pic>
      <p:pic>
        <p:nvPicPr>
          <p:cNvPr id="8" name="Picture 7" descr="Fingers with smiley faces drawn on them&#10;&#10;Description automatically generated">
            <a:extLst>
              <a:ext uri="{FF2B5EF4-FFF2-40B4-BE49-F238E27FC236}">
                <a16:creationId xmlns:a16="http://schemas.microsoft.com/office/drawing/2014/main" id="{FE7CD3E7-B600-5F10-47A9-416D31B5645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042" r="2669" b="6"/>
          <a:stretch/>
        </p:blipFill>
        <p:spPr>
          <a:xfrm>
            <a:off x="2445026" y="2409157"/>
            <a:ext cx="1885675" cy="3632200"/>
          </a:xfrm>
          <a:prstGeom prst="roundRect">
            <a:avLst>
              <a:gd name="adj" fmla="val 2551"/>
            </a:avLst>
          </a:prstGeom>
          <a:ln>
            <a:solidFill>
              <a:schemeClr val="accent1"/>
            </a:solidFill>
          </a:ln>
          <a:effectLst/>
        </p:spPr>
      </p:pic>
      <p:sp>
        <p:nvSpPr>
          <p:cNvPr id="3" name="Content Placeholder 2"/>
          <p:cNvSpPr>
            <a:spLocks noGrp="1"/>
          </p:cNvSpPr>
          <p:nvPr>
            <p:ph idx="1"/>
          </p:nvPr>
        </p:nvSpPr>
        <p:spPr>
          <a:xfrm>
            <a:off x="4813300" y="2413000"/>
            <a:ext cx="3724274" cy="3632200"/>
          </a:xfrm>
        </p:spPr>
        <p:txBody>
          <a:bodyPr>
            <a:normAutofit/>
          </a:bodyPr>
          <a:lstStyle/>
          <a:p>
            <a:pPr marL="0" indent="0">
              <a:buNone/>
            </a:pPr>
            <a:r>
              <a:rPr lang="en-US" sz="3600" dirty="0">
                <a:ln>
                  <a:solidFill>
                    <a:sysClr val="windowText" lastClr="000000"/>
                  </a:solidFill>
                </a:ln>
                <a:latin typeface="Dirt Road" panose="02000000000000000000" pitchFamily="2" charset="0"/>
              </a:rPr>
              <a:t>IF YOU ASK ME...</a:t>
            </a:r>
          </a:p>
          <a:p>
            <a:pPr marL="0" indent="0">
              <a:buNone/>
            </a:pPr>
            <a:endParaRPr lang="en-US" sz="2800" dirty="0"/>
          </a:p>
          <a:p>
            <a:pPr marL="0" indent="0">
              <a:buNone/>
            </a:pPr>
            <a:endParaRPr lang="en-US" sz="2400" dirty="0"/>
          </a:p>
          <a:p>
            <a:pPr marL="0" indent="0">
              <a:buNone/>
            </a:pPr>
            <a:r>
              <a:rPr lang="en-US" sz="2400" dirty="0"/>
              <a:t>What do you think love is?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C57E1E1-0C82-5E0F-BE8F-419C6CF1CB60}"/>
            </a:ext>
          </a:extLst>
        </p:cNvPr>
        <p:cNvGrpSpPr/>
        <p:nvPr/>
      </p:nvGrpSpPr>
      <p:grpSpPr>
        <a:xfrm>
          <a:off x="0" y="0"/>
          <a:ext cx="0" cy="0"/>
          <a:chOff x="0" y="0"/>
          <a:chExt cx="0" cy="0"/>
        </a:xfrm>
      </p:grpSpPr>
      <p:pic>
        <p:nvPicPr>
          <p:cNvPr id="5" name="Picture 4" descr="A person receiving a gift from another person&#10;&#10;Description automatically generated">
            <a:extLst>
              <a:ext uri="{FF2B5EF4-FFF2-40B4-BE49-F238E27FC236}">
                <a16:creationId xmlns:a16="http://schemas.microsoft.com/office/drawing/2014/main" id="{E28BFE84-6347-B6EC-E555-D1C3597CC20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055" r="19091" b="5037"/>
          <a:stretch/>
        </p:blipFill>
        <p:spPr>
          <a:xfrm>
            <a:off x="20" y="10"/>
            <a:ext cx="9143980" cy="6857989"/>
          </a:xfrm>
          <a:prstGeom prst="rect">
            <a:avLst/>
          </a:prstGeom>
        </p:spPr>
      </p:pic>
      <p:sp>
        <p:nvSpPr>
          <p:cNvPr id="10" name="Freeform 9">
            <a:extLst>
              <a:ext uri="{FF2B5EF4-FFF2-40B4-BE49-F238E27FC236}">
                <a16:creationId xmlns:a16="http://schemas.microsoft.com/office/drawing/2014/main" id="{72319FFA-0E4F-4E0B-BEBA-A9DD4B41A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2FED1D-9D14-3CF1-40FF-0DB6CAA12B4F}"/>
              </a:ext>
            </a:extLst>
          </p:cNvPr>
          <p:cNvSpPr>
            <a:spLocks noGrp="1"/>
          </p:cNvSpPr>
          <p:nvPr>
            <p:ph type="title"/>
          </p:nvPr>
        </p:nvSpPr>
        <p:spPr>
          <a:xfrm>
            <a:off x="607500" y="447188"/>
            <a:ext cx="3697800" cy="1559412"/>
          </a:xfrm>
        </p:spPr>
        <p:txBody>
          <a:bodyPr>
            <a:normAutofit/>
          </a:bodyPr>
          <a:lstStyle/>
          <a:p>
            <a:r>
              <a:rPr lang="en-US" b="1"/>
              <a:t>Video 2: To the core</a:t>
            </a:r>
          </a:p>
        </p:txBody>
      </p:sp>
      <p:sp>
        <p:nvSpPr>
          <p:cNvPr id="3" name="Content Placeholder 2">
            <a:extLst>
              <a:ext uri="{FF2B5EF4-FFF2-40B4-BE49-F238E27FC236}">
                <a16:creationId xmlns:a16="http://schemas.microsoft.com/office/drawing/2014/main" id="{660852EB-D1FA-DAC8-0B2D-DB36DC05A4AC}"/>
              </a:ext>
            </a:extLst>
          </p:cNvPr>
          <p:cNvSpPr>
            <a:spLocks noGrp="1"/>
          </p:cNvSpPr>
          <p:nvPr>
            <p:ph idx="1"/>
          </p:nvPr>
        </p:nvSpPr>
        <p:spPr>
          <a:xfrm>
            <a:off x="614034" y="2413000"/>
            <a:ext cx="3691265" cy="3632200"/>
          </a:xfrm>
        </p:spPr>
        <p:txBody>
          <a:bodyPr>
            <a:normAutofit/>
          </a:bodyPr>
          <a:lstStyle/>
          <a:p>
            <a:pPr marL="0" indent="0">
              <a:buNone/>
            </a:pPr>
            <a:r>
              <a:rPr lang="en-US" sz="3200" dirty="0">
                <a:latin typeface="Dirt Road" panose="02000000000000000000" pitchFamily="2" charset="0"/>
              </a:rPr>
              <a:t>True or false?</a:t>
            </a:r>
          </a:p>
          <a:p>
            <a:pPr marL="514350" indent="-514350">
              <a:buAutoNum type="arabicPeriod"/>
            </a:pPr>
            <a:r>
              <a:rPr lang="en-US" b="0" i="0" dirty="0">
                <a:effectLst/>
              </a:rPr>
              <a:t>Love goes much deeper than feelings.</a:t>
            </a:r>
          </a:p>
          <a:p>
            <a:pPr marL="514350" indent="-514350">
              <a:buAutoNum type="arabicPeriod"/>
            </a:pPr>
            <a:r>
              <a:rPr lang="en-US" b="0" i="0" dirty="0">
                <a:effectLst/>
              </a:rPr>
              <a:t>Jim’s gift to Aimee was important because it was expensive.</a:t>
            </a:r>
            <a:endParaRPr lang="en-US" dirty="0"/>
          </a:p>
          <a:p>
            <a:pPr marL="514350" indent="-514350">
              <a:buAutoNum type="arabicPeriod"/>
            </a:pPr>
            <a:r>
              <a:rPr lang="en-US" b="0" i="0" dirty="0">
                <a:effectLst/>
              </a:rPr>
              <a:t>The opposite of love is use.</a:t>
            </a:r>
            <a:endParaRPr lang="en-US" dirty="0"/>
          </a:p>
        </p:txBody>
      </p:sp>
    </p:spTree>
    <p:extLst>
      <p:ext uri="{BB962C8B-B14F-4D97-AF65-F5344CB8AC3E}">
        <p14:creationId xmlns:p14="http://schemas.microsoft.com/office/powerpoint/2010/main" val="59931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F65EF345-1F81-7EB8-0FE0-FB572497E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18AAB9-CD29-431A-1C18-3CDF3B425035}"/>
              </a:ext>
            </a:extLst>
          </p:cNvPr>
          <p:cNvSpPr>
            <a:spLocks noGrp="1"/>
          </p:cNvSpPr>
          <p:nvPr>
            <p:ph type="title"/>
          </p:nvPr>
        </p:nvSpPr>
        <p:spPr>
          <a:xfrm>
            <a:off x="381000" y="228600"/>
            <a:ext cx="8229600" cy="1143000"/>
          </a:xfrm>
        </p:spPr>
        <p:txBody>
          <a:bodyPr/>
          <a:lstStyle/>
          <a:p>
            <a:pPr algn="ctr"/>
            <a:r>
              <a:rPr lang="en-US" sz="6000" b="1" dirty="0">
                <a:ln>
                  <a:solidFill>
                    <a:sysClr val="windowText" lastClr="000000"/>
                  </a:solidFill>
                </a:ln>
                <a:solidFill>
                  <a:schemeClr val="accent2"/>
                </a:solidFill>
              </a:rPr>
              <a:t>What is love?</a:t>
            </a:r>
          </a:p>
        </p:txBody>
      </p:sp>
      <p:sp>
        <p:nvSpPr>
          <p:cNvPr id="3" name="Content Placeholder 2">
            <a:extLst>
              <a:ext uri="{FF2B5EF4-FFF2-40B4-BE49-F238E27FC236}">
                <a16:creationId xmlns:a16="http://schemas.microsoft.com/office/drawing/2014/main" id="{98B6C6E4-0A4C-03A1-F0EB-FAFE52DACEDD}"/>
              </a:ext>
            </a:extLst>
          </p:cNvPr>
          <p:cNvSpPr>
            <a:spLocks noGrp="1"/>
          </p:cNvSpPr>
          <p:nvPr>
            <p:ph idx="1"/>
          </p:nvPr>
        </p:nvSpPr>
        <p:spPr>
          <a:xfrm>
            <a:off x="457200" y="1981200"/>
            <a:ext cx="8229600" cy="2362200"/>
          </a:xfrm>
        </p:spPr>
        <p:txBody>
          <a:bodyPr/>
          <a:lstStyle/>
          <a:p>
            <a:r>
              <a:rPr lang="en-US" dirty="0"/>
              <a:t>How are </a:t>
            </a:r>
            <a:r>
              <a:rPr lang="en-US" i="1" dirty="0"/>
              <a:t>love</a:t>
            </a:r>
            <a:r>
              <a:rPr lang="en-US" dirty="0"/>
              <a:t> and </a:t>
            </a:r>
            <a:r>
              <a:rPr lang="en-US" i="1" dirty="0"/>
              <a:t>use</a:t>
            </a:r>
            <a:r>
              <a:rPr lang="en-US" dirty="0"/>
              <a:t> total opposites?</a:t>
            </a:r>
          </a:p>
          <a:p>
            <a:r>
              <a:rPr lang="en-US" dirty="0"/>
              <a:t>God made things to be used and people to be loved, but often we get it backwards. </a:t>
            </a:r>
          </a:p>
          <a:p>
            <a:r>
              <a:rPr lang="en-US" dirty="0"/>
              <a:t>We need to know what love looks like so our relationships can become a real participation in God’s love.</a:t>
            </a:r>
          </a:p>
        </p:txBody>
      </p:sp>
      <p:pic>
        <p:nvPicPr>
          <p:cNvPr id="5" name="Picture 4" descr="A pile of candy hearts&#10;&#10;Description automatically generated">
            <a:extLst>
              <a:ext uri="{FF2B5EF4-FFF2-40B4-BE49-F238E27FC236}">
                <a16:creationId xmlns:a16="http://schemas.microsoft.com/office/drawing/2014/main" id="{AFDBC372-F040-9B8F-F0FC-C545B8CAF82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85900" y="4188972"/>
            <a:ext cx="6019800" cy="2701685"/>
          </a:xfrm>
          <a:prstGeom prst="rect">
            <a:avLst/>
          </a:prstGeom>
        </p:spPr>
      </p:pic>
    </p:spTree>
    <p:extLst>
      <p:ext uri="{BB962C8B-B14F-4D97-AF65-F5344CB8AC3E}">
        <p14:creationId xmlns:p14="http://schemas.microsoft.com/office/powerpoint/2010/main" val="26449903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FB8BCA34-4100-7875-D8D0-2F90A43EA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9E9A5-6CF7-E23F-9A76-421B4F1D4F1B}"/>
              </a:ext>
            </a:extLst>
          </p:cNvPr>
          <p:cNvSpPr>
            <a:spLocks noGrp="1"/>
          </p:cNvSpPr>
          <p:nvPr>
            <p:ph type="title"/>
          </p:nvPr>
        </p:nvSpPr>
        <p:spPr>
          <a:xfrm>
            <a:off x="381000" y="228600"/>
            <a:ext cx="8229600" cy="1143000"/>
          </a:xfrm>
        </p:spPr>
        <p:txBody>
          <a:bodyPr/>
          <a:lstStyle/>
          <a:p>
            <a:pPr marL="0" indent="0">
              <a:buNone/>
            </a:pPr>
            <a:r>
              <a:rPr lang="en-US" sz="4800" dirty="0">
                <a:ln>
                  <a:solidFill>
                    <a:sysClr val="windowText" lastClr="000000"/>
                  </a:solidFill>
                </a:ln>
                <a:solidFill>
                  <a:schemeClr val="accent2"/>
                </a:solidFill>
                <a:latin typeface="Dirt Road" panose="02000000000000000000" pitchFamily="2" charset="0"/>
              </a:rPr>
              <a:t>IF YOU ASK ME...</a:t>
            </a:r>
          </a:p>
        </p:txBody>
      </p:sp>
      <p:sp>
        <p:nvSpPr>
          <p:cNvPr id="3" name="Content Placeholder 2">
            <a:extLst>
              <a:ext uri="{FF2B5EF4-FFF2-40B4-BE49-F238E27FC236}">
                <a16:creationId xmlns:a16="http://schemas.microsoft.com/office/drawing/2014/main" id="{5D4E6387-116B-0596-9733-E7090F5B7E1A}"/>
              </a:ext>
            </a:extLst>
          </p:cNvPr>
          <p:cNvSpPr>
            <a:spLocks noGrp="1"/>
          </p:cNvSpPr>
          <p:nvPr>
            <p:ph idx="1"/>
          </p:nvPr>
        </p:nvSpPr>
        <p:spPr>
          <a:xfrm>
            <a:off x="457200" y="2209800"/>
            <a:ext cx="8229600" cy="3276600"/>
          </a:xfrm>
        </p:spPr>
        <p:txBody>
          <a:bodyPr/>
          <a:lstStyle/>
          <a:p>
            <a:pPr marL="0" indent="0">
              <a:buNone/>
            </a:pPr>
            <a:r>
              <a:rPr lang="en-US" sz="2000" b="0" i="0" dirty="0">
                <a:effectLst/>
              </a:rPr>
              <a:t>A food I “love” is _____ because __________.</a:t>
            </a:r>
          </a:p>
          <a:p>
            <a:pPr marL="0" indent="0">
              <a:buNone/>
            </a:pPr>
            <a:r>
              <a:rPr lang="en-US" sz="2000" b="0" i="0" dirty="0">
                <a:effectLst/>
              </a:rPr>
              <a:t>A person I love is _____ because __________.</a:t>
            </a:r>
          </a:p>
          <a:p>
            <a:pPr marL="0" indent="0">
              <a:buNone/>
            </a:pPr>
            <a:r>
              <a:rPr lang="en-US" sz="2000" b="0" i="0" dirty="0">
                <a:effectLst/>
              </a:rPr>
              <a:t>I feel used when __________.</a:t>
            </a:r>
          </a:p>
          <a:p>
            <a:pPr marL="0" indent="0">
              <a:buNone/>
            </a:pPr>
            <a:r>
              <a:rPr lang="en-US" sz="2000" b="0" i="0" dirty="0">
                <a:effectLst/>
              </a:rPr>
              <a:t>When I think of an example of a good relationship, I think of __________.</a:t>
            </a:r>
            <a:endParaRPr lang="en-US" dirty="0"/>
          </a:p>
        </p:txBody>
      </p:sp>
    </p:spTree>
    <p:extLst>
      <p:ext uri="{BB962C8B-B14F-4D97-AF65-F5344CB8AC3E}">
        <p14:creationId xmlns:p14="http://schemas.microsoft.com/office/powerpoint/2010/main" val="92813676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87A67D3-F245-CB43-AA04-B63DA7889F84}"/>
            </a:ext>
          </a:extLst>
        </p:cNvPr>
        <p:cNvGrpSpPr/>
        <p:nvPr/>
      </p:nvGrpSpPr>
      <p:grpSpPr>
        <a:xfrm>
          <a:off x="0" y="0"/>
          <a:ext cx="0" cy="0"/>
          <a:chOff x="0" y="0"/>
          <a:chExt cx="0" cy="0"/>
        </a:xfrm>
      </p:grpSpPr>
      <p:pic>
        <p:nvPicPr>
          <p:cNvPr id="5" name="Picture 4" descr="Little pink hearts with sunshine">
            <a:extLst>
              <a:ext uri="{FF2B5EF4-FFF2-40B4-BE49-F238E27FC236}">
                <a16:creationId xmlns:a16="http://schemas.microsoft.com/office/drawing/2014/main" id="{A527AF4E-7BA2-235E-A266-AEAC6884B73D}"/>
              </a:ext>
            </a:extLst>
          </p:cNvPr>
          <p:cNvPicPr>
            <a:picLocks noChangeAspect="1"/>
          </p:cNvPicPr>
          <p:nvPr/>
        </p:nvPicPr>
        <p:blipFill>
          <a:blip r:embed="rId3"/>
          <a:srcRect l="28946" r="26399" b="2"/>
          <a:stretch/>
        </p:blipFill>
        <p:spPr>
          <a:xfrm>
            <a:off x="4581525" y="-1"/>
            <a:ext cx="4570837" cy="6858001"/>
          </a:xfrm>
          <a:prstGeom prst="rect">
            <a:avLst/>
          </a:prstGeom>
        </p:spPr>
      </p:pic>
      <p:sp>
        <p:nvSpPr>
          <p:cNvPr id="9" name="Freeform 16">
            <a:extLst>
              <a:ext uri="{FF2B5EF4-FFF2-40B4-BE49-F238E27FC236}">
                <a16:creationId xmlns:a16="http://schemas.microsoft.com/office/drawing/2014/main" id="{3994EE40-F54F-48E5-826B-B45158209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D4CAB2-4C9F-DDF4-1C9A-AB6157F3DEFD}"/>
              </a:ext>
            </a:extLst>
          </p:cNvPr>
          <p:cNvSpPr>
            <a:spLocks noGrp="1"/>
          </p:cNvSpPr>
          <p:nvPr>
            <p:ph type="title"/>
          </p:nvPr>
        </p:nvSpPr>
        <p:spPr>
          <a:xfrm>
            <a:off x="607500" y="447188"/>
            <a:ext cx="3802575" cy="1559412"/>
          </a:xfrm>
        </p:spPr>
        <p:txBody>
          <a:bodyPr>
            <a:normAutofit/>
          </a:bodyPr>
          <a:lstStyle/>
          <a:p>
            <a:r>
              <a:rPr lang="en-US" b="1">
                <a:ln>
                  <a:solidFill>
                    <a:sysClr val="windowText" lastClr="000000"/>
                  </a:solidFill>
                </a:ln>
                <a:latin typeface="+mn-lt"/>
              </a:rPr>
              <a:t>Eros + agape</a:t>
            </a:r>
          </a:p>
        </p:txBody>
      </p:sp>
      <p:sp>
        <p:nvSpPr>
          <p:cNvPr id="3" name="Content Placeholder 2">
            <a:extLst>
              <a:ext uri="{FF2B5EF4-FFF2-40B4-BE49-F238E27FC236}">
                <a16:creationId xmlns:a16="http://schemas.microsoft.com/office/drawing/2014/main" id="{D57C1F4E-76F1-88DD-3FE9-5C9876AF5511}"/>
              </a:ext>
            </a:extLst>
          </p:cNvPr>
          <p:cNvSpPr>
            <a:spLocks noGrp="1"/>
          </p:cNvSpPr>
          <p:nvPr>
            <p:ph idx="1"/>
          </p:nvPr>
        </p:nvSpPr>
        <p:spPr>
          <a:xfrm>
            <a:off x="293263" y="2413000"/>
            <a:ext cx="4112713" cy="3632200"/>
          </a:xfrm>
        </p:spPr>
        <p:txBody>
          <a:bodyPr>
            <a:normAutofit/>
          </a:bodyPr>
          <a:lstStyle/>
          <a:p>
            <a:r>
              <a:rPr lang="en-US" dirty="0"/>
              <a:t>We talked about these 2 types of love back in chapter 1.</a:t>
            </a:r>
          </a:p>
        </p:txBody>
      </p:sp>
    </p:spTree>
    <p:extLst>
      <p:ext uri="{BB962C8B-B14F-4D97-AF65-F5344CB8AC3E}">
        <p14:creationId xmlns:p14="http://schemas.microsoft.com/office/powerpoint/2010/main" val="1772324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BD5DDA0-8293-4B58-E136-9313D8673F4B}"/>
            </a:ext>
          </a:extLst>
        </p:cNvPr>
        <p:cNvGrpSpPr/>
        <p:nvPr/>
      </p:nvGrpSpPr>
      <p:grpSpPr>
        <a:xfrm>
          <a:off x="0" y="0"/>
          <a:ext cx="0" cy="0"/>
          <a:chOff x="0" y="0"/>
          <a:chExt cx="0" cy="0"/>
        </a:xfrm>
      </p:grpSpPr>
      <p:pic>
        <p:nvPicPr>
          <p:cNvPr id="5" name="Picture 4" descr="Little pink hearts with sunshine">
            <a:extLst>
              <a:ext uri="{FF2B5EF4-FFF2-40B4-BE49-F238E27FC236}">
                <a16:creationId xmlns:a16="http://schemas.microsoft.com/office/drawing/2014/main" id="{1404A1E5-5859-28A6-03B1-CF92890213D7}"/>
              </a:ext>
            </a:extLst>
          </p:cNvPr>
          <p:cNvPicPr>
            <a:picLocks noChangeAspect="1"/>
          </p:cNvPicPr>
          <p:nvPr/>
        </p:nvPicPr>
        <p:blipFill>
          <a:blip r:embed="rId3"/>
          <a:srcRect l="28946" r="26399" b="2"/>
          <a:stretch/>
        </p:blipFill>
        <p:spPr>
          <a:xfrm>
            <a:off x="4581525" y="-1"/>
            <a:ext cx="4570837" cy="6858001"/>
          </a:xfrm>
          <a:prstGeom prst="rect">
            <a:avLst/>
          </a:prstGeom>
        </p:spPr>
      </p:pic>
      <p:sp>
        <p:nvSpPr>
          <p:cNvPr id="9" name="Freeform 16">
            <a:extLst>
              <a:ext uri="{FF2B5EF4-FFF2-40B4-BE49-F238E27FC236}">
                <a16:creationId xmlns:a16="http://schemas.microsoft.com/office/drawing/2014/main" id="{9C16DC25-A1EC-3FB0-7D24-46A883E90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89275E-8B52-8D2E-178C-2CC0ACBC29F2}"/>
              </a:ext>
            </a:extLst>
          </p:cNvPr>
          <p:cNvSpPr>
            <a:spLocks noGrp="1"/>
          </p:cNvSpPr>
          <p:nvPr>
            <p:ph type="title"/>
          </p:nvPr>
        </p:nvSpPr>
        <p:spPr>
          <a:xfrm>
            <a:off x="607500" y="447188"/>
            <a:ext cx="3802575" cy="1559412"/>
          </a:xfrm>
        </p:spPr>
        <p:txBody>
          <a:bodyPr>
            <a:normAutofit/>
          </a:bodyPr>
          <a:lstStyle/>
          <a:p>
            <a:r>
              <a:rPr lang="en-US" b="1">
                <a:ln>
                  <a:solidFill>
                    <a:sysClr val="windowText" lastClr="000000"/>
                  </a:solidFill>
                </a:ln>
                <a:latin typeface="+mn-lt"/>
              </a:rPr>
              <a:t>Eros + agape</a:t>
            </a:r>
          </a:p>
        </p:txBody>
      </p:sp>
      <p:sp>
        <p:nvSpPr>
          <p:cNvPr id="3" name="Content Placeholder 2">
            <a:extLst>
              <a:ext uri="{FF2B5EF4-FFF2-40B4-BE49-F238E27FC236}">
                <a16:creationId xmlns:a16="http://schemas.microsoft.com/office/drawing/2014/main" id="{33B9451A-0C87-31C8-FF6B-F75BF69FF513}"/>
              </a:ext>
            </a:extLst>
          </p:cNvPr>
          <p:cNvSpPr>
            <a:spLocks noGrp="1"/>
          </p:cNvSpPr>
          <p:nvPr>
            <p:ph idx="1"/>
          </p:nvPr>
        </p:nvSpPr>
        <p:spPr>
          <a:xfrm>
            <a:off x="293263" y="2413000"/>
            <a:ext cx="4112713" cy="3632200"/>
          </a:xfrm>
        </p:spPr>
        <p:txBody>
          <a:bodyPr>
            <a:normAutofit/>
          </a:bodyPr>
          <a:lstStyle/>
          <a:p>
            <a:r>
              <a:rPr lang="en-US" dirty="0"/>
              <a:t>Read together pgs. 85-6.</a:t>
            </a:r>
          </a:p>
          <a:p>
            <a:endParaRPr lang="en-US" dirty="0"/>
          </a:p>
          <a:p>
            <a:endParaRPr lang="en-US" dirty="0"/>
          </a:p>
          <a:p>
            <a:r>
              <a:rPr lang="en-US" dirty="0"/>
              <a:t>How would you summarize the relationship between </a:t>
            </a:r>
            <a:r>
              <a:rPr lang="en-US" i="1" dirty="0"/>
              <a:t>eros</a:t>
            </a:r>
            <a:r>
              <a:rPr lang="en-US" dirty="0"/>
              <a:t> and </a:t>
            </a:r>
            <a:r>
              <a:rPr lang="en-US" i="1" dirty="0"/>
              <a:t>agape</a:t>
            </a:r>
            <a:r>
              <a:rPr lang="en-US" dirty="0"/>
              <a:t>? Why does </a:t>
            </a:r>
            <a:r>
              <a:rPr lang="en-US" i="1" dirty="0"/>
              <a:t>eros</a:t>
            </a:r>
            <a:r>
              <a:rPr lang="en-US" dirty="0"/>
              <a:t> need </a:t>
            </a:r>
            <a:r>
              <a:rPr lang="en-US" i="1" dirty="0"/>
              <a:t>agape</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4110840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65D1845-1344-6FFD-2846-4B1F6C148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73F1A-6A49-641E-4969-584B1A1ADBF2}"/>
              </a:ext>
            </a:extLst>
          </p:cNvPr>
          <p:cNvSpPr>
            <a:spLocks noGrp="1"/>
          </p:cNvSpPr>
          <p:nvPr>
            <p:ph type="title"/>
          </p:nvPr>
        </p:nvSpPr>
        <p:spPr>
          <a:xfrm>
            <a:off x="607500" y="447188"/>
            <a:ext cx="7928998" cy="970450"/>
          </a:xfrm>
        </p:spPr>
        <p:txBody>
          <a:bodyPr>
            <a:normAutofit/>
          </a:bodyPr>
          <a:lstStyle/>
          <a:p>
            <a:pPr marL="0" indent="0">
              <a:buNone/>
            </a:pPr>
            <a:r>
              <a:rPr lang="en-US">
                <a:ln>
                  <a:solidFill>
                    <a:sysClr val="windowText" lastClr="000000"/>
                  </a:solidFill>
                </a:ln>
                <a:latin typeface="Dirt Road" panose="02000000000000000000" pitchFamily="2" charset="0"/>
              </a:rPr>
              <a:t>IF YOU ASK ME...</a:t>
            </a:r>
          </a:p>
        </p:txBody>
      </p:sp>
      <p:pic>
        <p:nvPicPr>
          <p:cNvPr id="5" name="Picture 4" descr="A red flower petal on a sheet of music&#10;&#10;Description automatically generated">
            <a:extLst>
              <a:ext uri="{FF2B5EF4-FFF2-40B4-BE49-F238E27FC236}">
                <a16:creationId xmlns:a16="http://schemas.microsoft.com/office/drawing/2014/main" id="{A4E693AB-E0E7-D56C-8DD8-EA3F5622B64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2408" r="27397" b="-3"/>
          <a:stretch/>
        </p:blipFill>
        <p:spPr>
          <a:xfrm>
            <a:off x="720328" y="2413000"/>
            <a:ext cx="2184797" cy="3628362"/>
          </a:xfrm>
          <a:prstGeom prst="roundRect">
            <a:avLst>
              <a:gd name="adj" fmla="val 3876"/>
            </a:avLst>
          </a:prstGeom>
          <a:ln>
            <a:solidFill>
              <a:schemeClr val="accent1"/>
            </a:solidFill>
          </a:ln>
          <a:effectLst/>
        </p:spPr>
      </p:pic>
      <p:sp>
        <p:nvSpPr>
          <p:cNvPr id="3" name="Content Placeholder 2">
            <a:extLst>
              <a:ext uri="{FF2B5EF4-FFF2-40B4-BE49-F238E27FC236}">
                <a16:creationId xmlns:a16="http://schemas.microsoft.com/office/drawing/2014/main" id="{837E2765-6A23-A161-9935-B53BC263D0CF}"/>
              </a:ext>
            </a:extLst>
          </p:cNvPr>
          <p:cNvSpPr>
            <a:spLocks noGrp="1"/>
          </p:cNvSpPr>
          <p:nvPr>
            <p:ph idx="1"/>
          </p:nvPr>
        </p:nvSpPr>
        <p:spPr>
          <a:xfrm>
            <a:off x="3248024" y="2413000"/>
            <a:ext cx="5289550" cy="3632200"/>
          </a:xfrm>
        </p:spPr>
        <p:txBody>
          <a:bodyPr>
            <a:normAutofit/>
          </a:bodyPr>
          <a:lstStyle/>
          <a:p>
            <a:pPr marL="0" indent="0">
              <a:buNone/>
            </a:pPr>
            <a:r>
              <a:rPr lang="en-US" b="0" i="0">
                <a:effectLst/>
              </a:rPr>
              <a:t>Listen to a popular love song and determine what kind of love it describes.</a:t>
            </a:r>
          </a:p>
          <a:p>
            <a:pPr marL="0" indent="0">
              <a:buNone/>
            </a:pPr>
            <a:r>
              <a:rPr lang="en-US"/>
              <a:t>Song: __________</a:t>
            </a:r>
          </a:p>
          <a:p>
            <a:pPr marL="0" indent="0">
              <a:buNone/>
            </a:pPr>
            <a:r>
              <a:rPr lang="en-US"/>
              <a:t>Artist: __________</a:t>
            </a:r>
          </a:p>
          <a:p>
            <a:pPr marL="0" indent="0">
              <a:buNone/>
            </a:pPr>
            <a:r>
              <a:rPr lang="en-US"/>
              <a:t>Number of times the lyrics say “I”/”me”:</a:t>
            </a:r>
          </a:p>
          <a:p>
            <a:pPr marL="0" indent="0">
              <a:buNone/>
            </a:pPr>
            <a:r>
              <a:rPr lang="en-US"/>
              <a:t>Number of times the lyrics say “you”:</a:t>
            </a:r>
          </a:p>
          <a:p>
            <a:pPr marL="0" indent="0">
              <a:buNone/>
            </a:pPr>
            <a:r>
              <a:rPr lang="en-US"/>
              <a:t>Number of times the lyrics say “we”:</a:t>
            </a:r>
            <a:endParaRPr lang="en-US" dirty="0"/>
          </a:p>
        </p:txBody>
      </p:sp>
    </p:spTree>
    <p:extLst>
      <p:ext uri="{BB962C8B-B14F-4D97-AF65-F5344CB8AC3E}">
        <p14:creationId xmlns:p14="http://schemas.microsoft.com/office/powerpoint/2010/main" val="19308842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Envision 1">
      <a:dk1>
        <a:srgbClr val="000000"/>
      </a:dk1>
      <a:lt1>
        <a:srgbClr val="FFFFFF"/>
      </a:lt1>
      <a:dk2>
        <a:srgbClr val="373545"/>
      </a:dk2>
      <a:lt2>
        <a:srgbClr val="7BC2B2"/>
      </a:lt2>
      <a:accent1>
        <a:srgbClr val="57877B"/>
      </a:accent1>
      <a:accent2>
        <a:srgbClr val="D7D36A"/>
      </a:accent2>
      <a:accent3>
        <a:srgbClr val="214D51"/>
      </a:accent3>
      <a:accent4>
        <a:srgbClr val="7A8C8E"/>
      </a:accent4>
      <a:accent5>
        <a:srgbClr val="E9AD47"/>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Quotable</Template>
  <TotalTime>3073</TotalTime>
  <Words>653</Words>
  <Application>Microsoft Macintosh PowerPoint</Application>
  <PresentationFormat>On-screen Show (4:3)</PresentationFormat>
  <Paragraphs>62</Paragraphs>
  <Slides>13</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Century Gothic</vt:lpstr>
      <vt:lpstr>Century Schoolbook</vt:lpstr>
      <vt:lpstr>Dirt Road</vt:lpstr>
      <vt:lpstr>Marker Felt Thin</vt:lpstr>
      <vt:lpstr>Times New Roman</vt:lpstr>
      <vt:lpstr>Wingdings 2</vt:lpstr>
      <vt:lpstr>Quotable</vt:lpstr>
      <vt:lpstr>ENVISION: THEOLOGY OF THE BODY FOR MIDDLE SCHOOL</vt:lpstr>
      <vt:lpstr>Bellwork</vt:lpstr>
      <vt:lpstr>Opening Prayer</vt:lpstr>
      <vt:lpstr>Unpack the Quote</vt:lpstr>
      <vt:lpstr>Story Starter, pg. 82-83</vt:lpstr>
      <vt:lpstr>IF YOU ASK ME…</vt:lpstr>
      <vt:lpstr>Video 1: Introduction</vt:lpstr>
      <vt:lpstr>Video 2: To the core</vt:lpstr>
      <vt:lpstr>What is love?</vt:lpstr>
      <vt:lpstr>IF YOU ASK ME...</vt:lpstr>
      <vt:lpstr>Eros + agape</vt:lpstr>
      <vt:lpstr>Eros + agape</vt:lpstr>
      <vt:lpstr>IF YOU ASK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of the Body</dc:title>
  <dc:creator>kris</dc:creator>
  <cp:lastModifiedBy>Catherine Burke</cp:lastModifiedBy>
  <cp:revision>8</cp:revision>
  <dcterms:created xsi:type="dcterms:W3CDTF">2015-10-12T02:56:30Z</dcterms:created>
  <dcterms:modified xsi:type="dcterms:W3CDTF">2024-12-20T15:11:37Z</dcterms:modified>
</cp:coreProperties>
</file>