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67" r:id="rId2"/>
    <p:sldId id="258" r:id="rId3"/>
    <p:sldId id="260" r:id="rId4"/>
    <p:sldId id="272" r:id="rId5"/>
    <p:sldId id="266" r:id="rId6"/>
    <p:sldId id="268" r:id="rId7"/>
    <p:sldId id="264" r:id="rId8"/>
    <p:sldId id="270" r:id="rId9"/>
    <p:sldId id="265" r:id="rId10"/>
    <p:sldId id="271" r:id="rId11"/>
    <p:sldId id="275" r:id="rId12"/>
    <p:sldId id="27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85"/>
    <p:restoredTop sz="94648"/>
  </p:normalViewPr>
  <p:slideViewPr>
    <p:cSldViewPr>
      <p:cViewPr varScale="1">
        <p:scale>
          <a:sx n="74" d="100"/>
          <a:sy n="74" d="100"/>
        </p:scale>
        <p:origin x="176" y="1096"/>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82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6896C-BE02-4D38-B96B-730C79D99907}" type="datetimeFigureOut">
              <a:rPr lang="en-US" smtClean="0"/>
              <a:pPr/>
              <a:t>12/30/24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60C778-CC2E-44B3-A2E2-5CA23BDC88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477862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4072731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494919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218378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DDAFB7F-D323-4BE1-9E1F-01296F32059B}" type="datetimeFigureOut">
              <a:rPr lang="en-US" smtClean="0"/>
              <a:pPr/>
              <a:t>12/30/24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670310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DAFB7F-D323-4BE1-9E1F-01296F32059B}" type="datetimeFigureOut">
              <a:rPr lang="en-US" smtClean="0"/>
              <a:pPr/>
              <a:t>12/30/24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87633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862346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419264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141324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AFB7F-D323-4BE1-9E1F-01296F32059B}" type="datetimeFigureOut">
              <a:rPr lang="en-US" smtClean="0"/>
              <a:pPr/>
              <a:t>12/30/24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617585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46678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DDAFB7F-D323-4BE1-9E1F-01296F32059B}" type="datetimeFigureOut">
              <a:rPr lang="en-US" smtClean="0"/>
              <a:pPr/>
              <a:t>12/30/24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1004430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397410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DAFB7F-D323-4BE1-9E1F-01296F32059B}" type="datetimeFigureOut">
              <a:rPr lang="en-US" smtClean="0"/>
              <a:pPr/>
              <a:t>12/30/24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44BAC-EF0F-4478-BAAF-C6D78E9D2B55}" type="slidenum">
              <a:rPr lang="en-US" smtClean="0"/>
              <a:pPr/>
              <a:t>‹#›</a:t>
            </a:fld>
            <a:endParaRPr lang="en-US"/>
          </a:p>
        </p:txBody>
      </p:sp>
    </p:spTree>
    <p:extLst>
      <p:ext uri="{BB962C8B-B14F-4D97-AF65-F5344CB8AC3E}">
        <p14:creationId xmlns:p14="http://schemas.microsoft.com/office/powerpoint/2010/main" val="207104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BDDAFB7F-D323-4BE1-9E1F-01296F32059B}" type="datetimeFigureOut">
              <a:rPr lang="en-US" smtClean="0"/>
              <a:pPr/>
              <a:t>12/30/24</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4FA44BAC-EF0F-4478-BAAF-C6D78E9D2B55}" type="slidenum">
              <a:rPr lang="en-US" smtClean="0"/>
              <a:pPr/>
              <a:t>‹#›</a:t>
            </a:fld>
            <a:endParaRPr lang="en-US"/>
          </a:p>
        </p:txBody>
      </p:sp>
    </p:spTree>
    <p:extLst>
      <p:ext uri="{BB962C8B-B14F-4D97-AF65-F5344CB8AC3E}">
        <p14:creationId xmlns:p14="http://schemas.microsoft.com/office/powerpoint/2010/main" val="70520197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izonscatering.com/catholic-church-wedding-dos-and-donts/"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ny.org/stories/four-franciscan-sisters-of-the-renewal-make-final-vows,14159"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mericamagazine.org/faith/2018/04/20/infographic-few-hispanics-among-men-be-ordained-priests-2018"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4EE376-AF4F-70AF-1AC0-9A9EB7C0151A}"/>
              </a:ext>
            </a:extLst>
          </p:cNvPr>
          <p:cNvSpPr>
            <a:spLocks noGrp="1"/>
          </p:cNvSpPr>
          <p:nvPr>
            <p:ph type="ctrTitle"/>
          </p:nvPr>
        </p:nvSpPr>
        <p:spPr>
          <a:xfrm>
            <a:off x="437388" y="228600"/>
            <a:ext cx="8269224" cy="1828800"/>
          </a:xfrm>
        </p:spPr>
        <p:txBody>
          <a:bodyPr>
            <a:normAutofit fontScale="90000"/>
          </a:bodyPr>
          <a:lstStyle/>
          <a:p>
            <a:pPr algn="ctr"/>
            <a:r>
              <a:rPr lang="en-US" dirty="0">
                <a:ln>
                  <a:solidFill>
                    <a:schemeClr val="bg1"/>
                  </a:solidFill>
                </a:ln>
                <a:solidFill>
                  <a:schemeClr val="accent2"/>
                </a:solidFill>
                <a:latin typeface="Dirt Road" panose="02000000000000000000" pitchFamily="2" charset="0"/>
              </a:rPr>
              <a:t>ENVISION: THEOLOGY OF THE BODY FOR MIDDLE SCHOOL</a:t>
            </a:r>
          </a:p>
        </p:txBody>
      </p:sp>
      <p:sp>
        <p:nvSpPr>
          <p:cNvPr id="3" name="Subtitle 2"/>
          <p:cNvSpPr>
            <a:spLocks noGrp="1"/>
          </p:cNvSpPr>
          <p:nvPr>
            <p:ph type="subTitle" idx="1"/>
          </p:nvPr>
        </p:nvSpPr>
        <p:spPr>
          <a:xfrm>
            <a:off x="2362200" y="5486400"/>
            <a:ext cx="4114800" cy="990600"/>
          </a:xfrm>
        </p:spPr>
        <p:txBody>
          <a:bodyPr>
            <a:normAutofit fontScale="85000" lnSpcReduction="20000"/>
          </a:bodyPr>
          <a:lstStyle/>
          <a:p>
            <a:pPr algn="ctr" eaLnBrk="1" hangingPunct="1">
              <a:buFont typeface="Wingdings 2" charset="2"/>
              <a:buNone/>
              <a:defRPr/>
            </a:pPr>
            <a:r>
              <a:rPr lang="en-US" sz="2200" i="1" dirty="0"/>
              <a:t>Seventh Grade Curriculum 7.1</a:t>
            </a:r>
          </a:p>
          <a:p>
            <a:pPr algn="ctr" eaLnBrk="1" hangingPunct="1">
              <a:buFont typeface="Wingdings 2" charset="2"/>
              <a:buNone/>
              <a:defRPr/>
            </a:pPr>
            <a:r>
              <a:rPr lang="en-US" sz="2200" i="1" dirty="0"/>
              <a:t>Vocation to Holiness: God’s Call, My Response</a:t>
            </a:r>
          </a:p>
        </p:txBody>
      </p:sp>
      <p:pic>
        <p:nvPicPr>
          <p:cNvPr id="6" name="Picture 6" descr="http://www.milanopergiovannipaolo.it/wp-content/uploads/2014/02/5.jpg"/>
          <p:cNvPicPr>
            <a:picLocks noChangeAspect="1" noChangeArrowheads="1"/>
          </p:cNvPicPr>
          <p:nvPr/>
        </p:nvPicPr>
        <p:blipFill>
          <a:blip r:embed="rId3" cstate="print">
            <a:lum bright="10000"/>
          </a:blip>
          <a:srcRect r="7879"/>
          <a:stretch>
            <a:fillRect/>
          </a:stretch>
        </p:blipFill>
        <p:spPr bwMode="auto">
          <a:xfrm>
            <a:off x="2514600" y="2286000"/>
            <a:ext cx="4267200" cy="3124200"/>
          </a:xfrm>
          <a:prstGeom prst="rect">
            <a:avLst/>
          </a:prstGeom>
          <a:ln>
            <a:noFill/>
          </a:ln>
          <a:effectLst>
            <a:softEdge rad="317500"/>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11590"/>
            <a:ext cx="8229600" cy="1143000"/>
          </a:xfrm>
        </p:spPr>
        <p:txBody>
          <a:bodyPr>
            <a:normAutofit/>
          </a:bodyPr>
          <a:lstStyle/>
          <a:p>
            <a:pPr algn="ctr"/>
            <a:r>
              <a:rPr lang="en-US" sz="6600" dirty="0" err="1">
                <a:ln>
                  <a:solidFill>
                    <a:schemeClr val="bg1"/>
                  </a:solidFill>
                </a:ln>
                <a:solidFill>
                  <a:schemeClr val="accent2"/>
                </a:solidFill>
                <a:effectLst>
                  <a:outerShdw blurRad="38100" dist="38100" dir="2700000" algn="tl">
                    <a:srgbClr val="000000">
                      <a:alpha val="43137"/>
                    </a:srgbClr>
                  </a:outerShdw>
                </a:effectLst>
                <a:latin typeface="+mn-lt"/>
              </a:rPr>
              <a:t>Bellwork</a:t>
            </a:r>
            <a:endParaRPr lang="en-US" sz="6600" dirty="0">
              <a:ln>
                <a:solidFill>
                  <a:schemeClr val="bg1"/>
                </a:solidFill>
              </a:ln>
              <a:solidFill>
                <a:schemeClr val="accent2"/>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09998" y="2438400"/>
            <a:ext cx="7524003" cy="3636510"/>
          </a:xfrm>
        </p:spPr>
        <p:txBody>
          <a:bodyPr>
            <a:normAutofit/>
          </a:bodyPr>
          <a:lstStyle/>
          <a:p>
            <a:pPr>
              <a:buClrTx/>
            </a:pPr>
            <a:r>
              <a:rPr lang="en-US" b="1" dirty="0"/>
              <a:t>Think</a:t>
            </a:r>
            <a:r>
              <a:rPr lang="en-US" dirty="0"/>
              <a:t> about Ephesians 4:7-12</a:t>
            </a:r>
          </a:p>
          <a:p>
            <a:pPr lvl="1">
              <a:buClrTx/>
            </a:pPr>
            <a:r>
              <a:rPr lang="en-US" dirty="0"/>
              <a:t>“But </a:t>
            </a:r>
            <a:r>
              <a:rPr lang="en-US" b="1" dirty="0"/>
              <a:t>grace was given to each of us </a:t>
            </a:r>
            <a:r>
              <a:rPr lang="en-US" dirty="0"/>
              <a:t>according to the measure of Christ’s gift…He gave some as apostles, others as prophets, others as evangelists, others as pastors and teachers, </a:t>
            </a:r>
            <a:r>
              <a:rPr lang="en-US" b="1" dirty="0"/>
              <a:t>to equip the holy ones</a:t>
            </a:r>
            <a:r>
              <a:rPr lang="en-US" dirty="0"/>
              <a:t>…for </a:t>
            </a:r>
            <a:r>
              <a:rPr lang="en-US" b="1" dirty="0"/>
              <a:t>building up the body of Christ</a:t>
            </a:r>
            <a:r>
              <a:rPr lang="en-US" dirty="0"/>
              <a:t>…”</a:t>
            </a:r>
          </a:p>
          <a:p>
            <a:pPr>
              <a:buClrTx/>
            </a:pPr>
            <a:endParaRPr lang="en-US" dirty="0"/>
          </a:p>
          <a:p>
            <a:pPr>
              <a:buClrTx/>
            </a:pPr>
            <a:r>
              <a:rPr lang="en-US" b="1" dirty="0"/>
              <a:t>Answer</a:t>
            </a:r>
            <a:r>
              <a:rPr lang="en-US" dirty="0"/>
              <a:t> :</a:t>
            </a:r>
          </a:p>
          <a:p>
            <a:pPr lvl="1">
              <a:buClrTx/>
            </a:pPr>
            <a:r>
              <a:rPr lang="en-US" dirty="0"/>
              <a:t>What 3 gifts has God given you that you can use to encourage others in their identity as children of God?</a:t>
            </a:r>
          </a:p>
          <a:p>
            <a:pPr lvl="1">
              <a:buClrTx/>
            </a:pPr>
            <a:r>
              <a:rPr lang="en-US" dirty="0"/>
              <a:t>How do you see yourself “building up the body of Christ” in high school?</a:t>
            </a:r>
          </a:p>
          <a:p>
            <a:endParaRPr lang="en-US" dirty="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198" y="228600"/>
            <a:ext cx="8229600" cy="1143000"/>
          </a:xfrm>
        </p:spPr>
        <p:txBody>
          <a:bodyPr/>
          <a:lstStyle/>
          <a:p>
            <a:r>
              <a:rPr lang="en-US" sz="6000" dirty="0">
                <a:ln>
                  <a:solidFill>
                    <a:sysClr val="windowText" lastClr="000000"/>
                  </a:solidFill>
                </a:ln>
                <a:solidFill>
                  <a:schemeClr val="accent2"/>
                </a:solidFill>
                <a:effectLst>
                  <a:outerShdw blurRad="38100" dist="38100" dir="2700000" algn="tl">
                    <a:srgbClr val="000000">
                      <a:alpha val="43137"/>
                    </a:srgbClr>
                  </a:outerShdw>
                </a:effectLst>
                <a:latin typeface="+mn-lt"/>
              </a:rPr>
              <a:t>Opening Prayer</a:t>
            </a:r>
            <a:endParaRPr lang="en-US" sz="6000" dirty="0">
              <a:ln>
                <a:solidFill>
                  <a:sysClr val="windowText" lastClr="000000"/>
                </a:solidFill>
              </a:ln>
              <a:solidFill>
                <a:schemeClr val="accent2"/>
              </a:solidFill>
              <a:latin typeface="+mn-lt"/>
            </a:endParaRPr>
          </a:p>
        </p:txBody>
      </p:sp>
      <p:sp>
        <p:nvSpPr>
          <p:cNvPr id="4" name="Content Placeholder 3">
            <a:extLst>
              <a:ext uri="{FF2B5EF4-FFF2-40B4-BE49-F238E27FC236}">
                <a16:creationId xmlns:a16="http://schemas.microsoft.com/office/drawing/2014/main" id="{61992D85-8F0C-453E-BDFD-BB7DC24C5DF6}"/>
              </a:ext>
            </a:extLst>
          </p:cNvPr>
          <p:cNvSpPr>
            <a:spLocks noGrp="1"/>
          </p:cNvSpPr>
          <p:nvPr>
            <p:ph idx="1"/>
          </p:nvPr>
        </p:nvSpPr>
        <p:spPr/>
        <p:txBody>
          <a:bodyPr/>
          <a:lstStyle/>
          <a:p>
            <a:pPr marL="0" indent="0">
              <a:buNone/>
            </a:pPr>
            <a:r>
              <a:rPr lang="en-US" b="0" i="1" dirty="0">
                <a:effectLst/>
                <a:latin typeface="+mj-lt"/>
              </a:rPr>
              <a:t>In the divine image, Lord, you created him; male and female you created them.</a:t>
            </a:r>
          </a:p>
          <a:p>
            <a:pPr marL="0" indent="0">
              <a:buNone/>
            </a:pPr>
            <a:r>
              <a:rPr lang="en-US" b="0" i="0" dirty="0">
                <a:effectLst/>
                <a:latin typeface="+mj-lt"/>
              </a:rPr>
              <a:t>You made each of us unique and unrepeatable so we can shine light in a dark world. Give us the grace to listen to your voice. Set our hearts on fire for the great adventure of saying yes to you and yes to holiness.</a:t>
            </a:r>
          </a:p>
          <a:p>
            <a:pPr marL="0" indent="0">
              <a:buNone/>
            </a:pPr>
            <a:r>
              <a:rPr lang="en-US" b="0" i="0" dirty="0">
                <a:effectLst/>
                <a:latin typeface="+mj-lt"/>
              </a:rPr>
              <a:t>Jesus, your heart burned with love and beat in perfect obedience to the Father, and so, in the Holy Spirit, we pray for the same love and fidelity, Our Father ... Amen.</a:t>
            </a:r>
            <a:endParaRPr lang="en-US" dirty="0">
              <a:latin typeface="+mj-lt"/>
            </a:endParaRP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10F5213D-AD55-73D2-24EF-6DD27FF66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324B8-36BC-6CF8-8C8F-D3E827A1DE8F}"/>
              </a:ext>
            </a:extLst>
          </p:cNvPr>
          <p:cNvSpPr>
            <a:spLocks noGrp="1"/>
          </p:cNvSpPr>
          <p:nvPr>
            <p:ph type="title"/>
          </p:nvPr>
        </p:nvSpPr>
        <p:spPr>
          <a:xfrm>
            <a:off x="381000" y="152400"/>
            <a:ext cx="8229600" cy="1143000"/>
          </a:xfrm>
        </p:spPr>
        <p:txBody>
          <a:bodyPr/>
          <a:lstStyle/>
          <a:p>
            <a:r>
              <a:rPr lang="en-US" sz="5400" b="1" dirty="0">
                <a:ln>
                  <a:solidFill>
                    <a:sysClr val="windowText" lastClr="000000"/>
                  </a:solidFill>
                </a:ln>
                <a:solidFill>
                  <a:schemeClr val="accent2"/>
                </a:solidFill>
              </a:rPr>
              <a:t>Unpack the quote</a:t>
            </a:r>
          </a:p>
        </p:txBody>
      </p:sp>
      <p:sp>
        <p:nvSpPr>
          <p:cNvPr id="3" name="Content Placeholder 2">
            <a:extLst>
              <a:ext uri="{FF2B5EF4-FFF2-40B4-BE49-F238E27FC236}">
                <a16:creationId xmlns:a16="http://schemas.microsoft.com/office/drawing/2014/main" id="{DFDC4697-0947-4D3E-0389-578EBD23DBC8}"/>
              </a:ext>
            </a:extLst>
          </p:cNvPr>
          <p:cNvSpPr>
            <a:spLocks noGrp="1"/>
          </p:cNvSpPr>
          <p:nvPr>
            <p:ph idx="1"/>
          </p:nvPr>
        </p:nvSpPr>
        <p:spPr>
          <a:xfrm>
            <a:off x="457200" y="2286000"/>
            <a:ext cx="8229600" cy="3276600"/>
          </a:xfrm>
        </p:spPr>
        <p:txBody>
          <a:bodyPr/>
          <a:lstStyle/>
          <a:p>
            <a:pPr marL="0" indent="0">
              <a:buNone/>
            </a:pPr>
            <a:r>
              <a:rPr lang="en-US" b="0" i="0" dirty="0">
                <a:effectLst/>
                <a:latin typeface="+mj-lt"/>
              </a:rPr>
              <a:t>“In the hidden recesses of the human heart the grace of a vocation takes the form of a dialogue. It is a dialogue between Christ and an individual, in which a personal invitation is given. Christ calls the person by name and says: ‘Come, follow me.’ This call, this mysterious inner voice of Christ, is heard most clearly in silence and prayer. Its acceptance is an act of faith.”</a:t>
            </a:r>
          </a:p>
          <a:p>
            <a:pPr marL="0" indent="0">
              <a:buNone/>
            </a:pPr>
            <a:r>
              <a:rPr lang="en-US" b="0" i="0" dirty="0">
                <a:effectLst/>
                <a:latin typeface="+mj-lt"/>
              </a:rPr>
              <a:t>—St. John Paul II, Homily, India, 1986</a:t>
            </a:r>
            <a:endParaRPr lang="en-US" dirty="0">
              <a:latin typeface="+mj-lt"/>
            </a:endParaRPr>
          </a:p>
        </p:txBody>
      </p:sp>
    </p:spTree>
    <p:extLst>
      <p:ext uri="{BB962C8B-B14F-4D97-AF65-F5344CB8AC3E}">
        <p14:creationId xmlns:p14="http://schemas.microsoft.com/office/powerpoint/2010/main" val="329810642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sz="5400" b="1" dirty="0">
                <a:ln>
                  <a:solidFill>
                    <a:sysClr val="windowText" lastClr="000000"/>
                  </a:solidFill>
                </a:ln>
                <a:solidFill>
                  <a:schemeClr val="accent2"/>
                </a:solidFill>
              </a:rPr>
              <a:t>Story Starter, pg. 100</a:t>
            </a:r>
          </a:p>
        </p:txBody>
      </p:sp>
      <p:sp>
        <p:nvSpPr>
          <p:cNvPr id="3" name="Content Placeholder 2"/>
          <p:cNvSpPr>
            <a:spLocks noGrp="1"/>
          </p:cNvSpPr>
          <p:nvPr>
            <p:ph idx="1"/>
          </p:nvPr>
        </p:nvSpPr>
        <p:spPr>
          <a:xfrm>
            <a:off x="457200" y="1600201"/>
            <a:ext cx="8229600" cy="3276600"/>
          </a:xfrm>
        </p:spPr>
        <p:txBody>
          <a:bodyPr/>
          <a:lstStyle/>
          <a:p>
            <a:pPr marL="0" indent="0">
              <a:buNone/>
            </a:pPr>
            <a:endParaRPr lang="en-US" dirty="0"/>
          </a:p>
          <a:p>
            <a:endParaRPr lang="en-US" dirty="0"/>
          </a:p>
        </p:txBody>
      </p:sp>
      <p:pic>
        <p:nvPicPr>
          <p:cNvPr id="13" name="Picture 12" descr="A person and person in a wedding dress&#10;&#10;Description automatically generated">
            <a:extLst>
              <a:ext uri="{FF2B5EF4-FFF2-40B4-BE49-F238E27FC236}">
                <a16:creationId xmlns:a16="http://schemas.microsoft.com/office/drawing/2014/main" id="{3A1B8C7B-F5CB-A56A-B6CE-C45E477925B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42162" y="2286000"/>
            <a:ext cx="6859675" cy="457200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CCA5787C-14E5-3D15-E320-1C68276E7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C5924-D26D-8A59-956C-27659A1FC5F3}"/>
              </a:ext>
            </a:extLst>
          </p:cNvPr>
          <p:cNvSpPr>
            <a:spLocks noGrp="1"/>
          </p:cNvSpPr>
          <p:nvPr>
            <p:ph type="title"/>
          </p:nvPr>
        </p:nvSpPr>
        <p:spPr>
          <a:xfrm>
            <a:off x="457200" y="381000"/>
            <a:ext cx="8229600" cy="1143000"/>
          </a:xfrm>
        </p:spPr>
        <p:txBody>
          <a:bodyPr/>
          <a:lstStyle/>
          <a:p>
            <a:r>
              <a:rPr lang="en-US" sz="6000" b="1" dirty="0">
                <a:ln>
                  <a:solidFill>
                    <a:schemeClr val="bg1"/>
                  </a:solidFill>
                </a:ln>
                <a:solidFill>
                  <a:schemeClr val="accent2"/>
                </a:solidFill>
                <a:latin typeface="Dirt Road" panose="02000000000000000000" pitchFamily="2" charset="0"/>
              </a:rPr>
              <a:t>IF YOU ASK ME…</a:t>
            </a:r>
          </a:p>
        </p:txBody>
      </p:sp>
      <p:sp>
        <p:nvSpPr>
          <p:cNvPr id="3" name="Content Placeholder 2">
            <a:extLst>
              <a:ext uri="{FF2B5EF4-FFF2-40B4-BE49-F238E27FC236}">
                <a16:creationId xmlns:a16="http://schemas.microsoft.com/office/drawing/2014/main" id="{D518072E-77E8-1720-635E-5C233A9AEF23}"/>
              </a:ext>
            </a:extLst>
          </p:cNvPr>
          <p:cNvSpPr>
            <a:spLocks noGrp="1"/>
          </p:cNvSpPr>
          <p:nvPr>
            <p:ph idx="1"/>
          </p:nvPr>
        </p:nvSpPr>
        <p:spPr>
          <a:xfrm>
            <a:off x="457200" y="2057401"/>
            <a:ext cx="8229600" cy="4800599"/>
          </a:xfrm>
        </p:spPr>
        <p:txBody>
          <a:bodyPr>
            <a:normAutofit/>
          </a:bodyPr>
          <a:lstStyle/>
          <a:p>
            <a:pPr rtl="0"/>
            <a:r>
              <a:rPr lang="en-US" dirty="0">
                <a:effectLst/>
                <a:cs typeface="Times New Roman" panose="02020603050405020304" pitchFamily="18" charset="0"/>
              </a:rPr>
              <a:t>What do you think is the best sign of holiness?</a:t>
            </a:r>
            <a:br>
              <a:rPr lang="en-US" dirty="0">
                <a:effectLst/>
                <a:cs typeface="Times New Roman" panose="02020603050405020304" pitchFamily="18" charset="0"/>
              </a:rPr>
            </a:br>
            <a:r>
              <a:rPr lang="en-US" dirty="0">
                <a:effectLst/>
                <a:cs typeface="Times New Roman" panose="02020603050405020304" pitchFamily="18" charset="0"/>
              </a:rPr>
              <a:t>	Kindness</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Joyfulness</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Honesty</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Obedience</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Humility</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Chastity</a:t>
            </a:r>
            <a:br>
              <a:rPr lang="en-US" dirty="0">
                <a:cs typeface="Times New Roman" panose="02020603050405020304" pitchFamily="18" charset="0"/>
              </a:rPr>
            </a:br>
            <a:r>
              <a:rPr lang="en-US" dirty="0">
                <a:cs typeface="Times New Roman" panose="02020603050405020304" pitchFamily="18" charset="0"/>
              </a:rPr>
              <a:t>	</a:t>
            </a:r>
            <a:r>
              <a:rPr lang="en-US" dirty="0">
                <a:effectLst/>
                <a:cs typeface="Times New Roman" panose="02020603050405020304" pitchFamily="18" charset="0"/>
              </a:rPr>
              <a:t>Piety </a:t>
            </a:r>
          </a:p>
          <a:p>
            <a:pPr rtl="0"/>
            <a:r>
              <a:rPr lang="en-US" dirty="0">
                <a:effectLst/>
                <a:cs typeface="Times New Roman" panose="02020603050405020304" pitchFamily="18" charset="0"/>
              </a:rPr>
              <a:t>I think that (single life, married life, religious life, ordained life) is the holiest because ____________________.</a:t>
            </a:r>
          </a:p>
          <a:p>
            <a:pPr rtl="0"/>
            <a:r>
              <a:rPr lang="en-US" dirty="0">
                <a:effectLst/>
                <a:cs typeface="Times New Roman" panose="02020603050405020304" pitchFamily="18" charset="0"/>
              </a:rPr>
              <a:t>A girl around my age who is holy is ________ because she ________________.</a:t>
            </a:r>
          </a:p>
          <a:p>
            <a:pPr rtl="0"/>
            <a:r>
              <a:rPr lang="en-US" dirty="0">
                <a:effectLst/>
                <a:cs typeface="Times New Roman" panose="02020603050405020304" pitchFamily="18" charset="0"/>
              </a:rPr>
              <a:t>.• A boy around my age who is holy is _______ because he __________. </a:t>
            </a:r>
          </a:p>
        </p:txBody>
      </p:sp>
    </p:spTree>
    <p:extLst>
      <p:ext uri="{BB962C8B-B14F-4D97-AF65-F5344CB8AC3E}">
        <p14:creationId xmlns:p14="http://schemas.microsoft.com/office/powerpoint/2010/main" val="359735991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1143000"/>
          </a:xfrm>
        </p:spPr>
        <p:txBody>
          <a:bodyPr/>
          <a:lstStyle/>
          <a:p>
            <a:r>
              <a:rPr lang="en-US" sz="5400" dirty="0">
                <a:ln>
                  <a:solidFill>
                    <a:sysClr val="windowText" lastClr="000000"/>
                  </a:solidFill>
                </a:ln>
                <a:solidFill>
                  <a:schemeClr val="accent2"/>
                </a:solidFill>
                <a:effectLst>
                  <a:outerShdw blurRad="38100" dist="38100" dir="2700000" algn="tl">
                    <a:srgbClr val="000000">
                      <a:alpha val="43137"/>
                    </a:srgbClr>
                  </a:outerShdw>
                </a:effectLst>
                <a:latin typeface="+mn-lt"/>
              </a:rPr>
              <a:t>Video 1: Introduction</a:t>
            </a:r>
            <a:endParaRPr lang="en-US" sz="5400" dirty="0">
              <a:ln>
                <a:solidFill>
                  <a:sysClr val="windowText" lastClr="000000"/>
                </a:solidFill>
              </a:ln>
              <a:solidFill>
                <a:schemeClr val="accent2"/>
              </a:solidFill>
              <a:latin typeface="+mn-lt"/>
            </a:endParaRPr>
          </a:p>
        </p:txBody>
      </p:sp>
      <p:sp>
        <p:nvSpPr>
          <p:cNvPr id="3" name="Content Placeholder 2"/>
          <p:cNvSpPr>
            <a:spLocks noGrp="1"/>
          </p:cNvSpPr>
          <p:nvPr>
            <p:ph idx="1"/>
          </p:nvPr>
        </p:nvSpPr>
        <p:spPr>
          <a:xfrm>
            <a:off x="809998" y="2209800"/>
            <a:ext cx="7524003" cy="1219200"/>
          </a:xfrm>
        </p:spPr>
        <p:txBody>
          <a:bodyPr/>
          <a:lstStyle/>
          <a:p>
            <a:pPr marL="0" indent="0">
              <a:buNone/>
            </a:pPr>
            <a:r>
              <a:rPr lang="en-US" i="1" dirty="0">
                <a:effectLst/>
                <a:cs typeface="Times New Roman" panose="02020603050405020304" pitchFamily="18" charset="0"/>
              </a:rPr>
              <a:t>What do you think the voice of God sounds like? How do you listen for God’s voice?</a:t>
            </a:r>
            <a:endParaRPr lang="en-US" i="1" dirty="0"/>
          </a:p>
        </p:txBody>
      </p:sp>
      <p:pic>
        <p:nvPicPr>
          <p:cNvPr id="5" name="Picture 4" descr="A group of books and a tablet&#10;&#10;Description automatically generated">
            <a:extLst>
              <a:ext uri="{FF2B5EF4-FFF2-40B4-BE49-F238E27FC236}">
                <a16:creationId xmlns:a16="http://schemas.microsoft.com/office/drawing/2014/main" id="{459DDD7C-0DF9-C5DA-DCB2-479B637E5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2699657"/>
            <a:ext cx="4495800" cy="449580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8543CB43-0992-54F7-95C5-814003DB7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11E2C-DE9E-718C-2CB6-ABF0B10AB6F0}"/>
              </a:ext>
            </a:extLst>
          </p:cNvPr>
          <p:cNvSpPr>
            <a:spLocks noGrp="1"/>
          </p:cNvSpPr>
          <p:nvPr>
            <p:ph type="title"/>
          </p:nvPr>
        </p:nvSpPr>
        <p:spPr>
          <a:xfrm>
            <a:off x="457200" y="495300"/>
            <a:ext cx="8229600" cy="1143000"/>
          </a:xfrm>
        </p:spPr>
        <p:txBody>
          <a:bodyPr/>
          <a:lstStyle/>
          <a:p>
            <a:r>
              <a:rPr lang="en-US" sz="5400" dirty="0">
                <a:ln>
                  <a:solidFill>
                    <a:schemeClr val="bg1"/>
                  </a:solidFill>
                </a:ln>
                <a:solidFill>
                  <a:schemeClr val="accent2"/>
                </a:solidFill>
                <a:effectLst>
                  <a:outerShdw blurRad="38100" dist="38100" dir="2700000" algn="tl">
                    <a:srgbClr val="000000">
                      <a:alpha val="43137"/>
                    </a:srgbClr>
                  </a:outerShdw>
                </a:effectLst>
                <a:latin typeface="+mn-lt"/>
              </a:rPr>
              <a:t>Video 2: To the Core</a:t>
            </a:r>
            <a:endParaRPr lang="en-US" sz="5400" dirty="0">
              <a:ln>
                <a:solidFill>
                  <a:schemeClr val="bg1"/>
                </a:solidFill>
              </a:ln>
              <a:solidFill>
                <a:schemeClr val="accent2"/>
              </a:solidFill>
              <a:latin typeface="+mn-lt"/>
            </a:endParaRPr>
          </a:p>
        </p:txBody>
      </p:sp>
      <p:sp>
        <p:nvSpPr>
          <p:cNvPr id="3" name="Content Placeholder 2">
            <a:extLst>
              <a:ext uri="{FF2B5EF4-FFF2-40B4-BE49-F238E27FC236}">
                <a16:creationId xmlns:a16="http://schemas.microsoft.com/office/drawing/2014/main" id="{BD616B44-F23A-7AE5-BD30-D437533F43BA}"/>
              </a:ext>
            </a:extLst>
          </p:cNvPr>
          <p:cNvSpPr>
            <a:spLocks noGrp="1"/>
          </p:cNvSpPr>
          <p:nvPr>
            <p:ph idx="1"/>
          </p:nvPr>
        </p:nvSpPr>
        <p:spPr>
          <a:xfrm>
            <a:off x="152400" y="2590800"/>
            <a:ext cx="5105400" cy="2514600"/>
          </a:xfrm>
        </p:spPr>
        <p:txBody>
          <a:bodyPr>
            <a:normAutofit/>
          </a:bodyPr>
          <a:lstStyle/>
          <a:p>
            <a:pPr marL="0" indent="0">
              <a:buNone/>
            </a:pPr>
            <a:r>
              <a:rPr lang="en-US" dirty="0">
                <a:effectLst/>
                <a:cs typeface="Times New Roman" panose="02020603050405020304" pitchFamily="18" charset="0"/>
              </a:rPr>
              <a:t>True or False:</a:t>
            </a:r>
            <a:endParaRPr lang="en-US" dirty="0">
              <a:cs typeface="Times New Roman" panose="02020603050405020304" pitchFamily="18" charset="0"/>
            </a:endParaRPr>
          </a:p>
          <a:p>
            <a:r>
              <a:rPr lang="en-US" dirty="0">
                <a:effectLst/>
              </a:rPr>
              <a:t>Everyone is called to holiness</a:t>
            </a:r>
            <a:endParaRPr lang="en-US" dirty="0"/>
          </a:p>
          <a:p>
            <a:r>
              <a:rPr lang="en-US" dirty="0">
                <a:effectLst/>
              </a:rPr>
              <a:t>Being holy means being perfect.</a:t>
            </a:r>
          </a:p>
          <a:p>
            <a:r>
              <a:rPr lang="en-US" dirty="0">
                <a:effectLst/>
              </a:rPr>
              <a:t>Future relationships don’t need to look like the brokenness we see or may have come from.</a:t>
            </a:r>
            <a:endParaRPr lang="en-US" dirty="0"/>
          </a:p>
        </p:txBody>
      </p:sp>
      <p:pic>
        <p:nvPicPr>
          <p:cNvPr id="5" name="Picture 4" descr="A group of books and a tablet&#10;&#10;Description automatically generated">
            <a:extLst>
              <a:ext uri="{FF2B5EF4-FFF2-40B4-BE49-F238E27FC236}">
                <a16:creationId xmlns:a16="http://schemas.microsoft.com/office/drawing/2014/main" id="{61AE0E42-CB6D-9894-3DC0-8AE89E5EB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2438400"/>
            <a:ext cx="4191000" cy="4191000"/>
          </a:xfrm>
          <a:prstGeom prst="rect">
            <a:avLst/>
          </a:prstGeom>
        </p:spPr>
      </p:pic>
    </p:spTree>
    <p:extLst>
      <p:ext uri="{BB962C8B-B14F-4D97-AF65-F5344CB8AC3E}">
        <p14:creationId xmlns:p14="http://schemas.microsoft.com/office/powerpoint/2010/main" val="325422988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4400" i="1" dirty="0">
                <a:ln>
                  <a:solidFill>
                    <a:sysClr val="windowText" lastClr="000000"/>
                  </a:solidFill>
                </a:ln>
                <a:solidFill>
                  <a:schemeClr val="accent2"/>
                </a:solidFill>
              </a:rPr>
              <a:t>Group Activity</a:t>
            </a:r>
          </a:p>
        </p:txBody>
      </p:sp>
      <p:sp>
        <p:nvSpPr>
          <p:cNvPr id="3" name="Content Placeholder 2"/>
          <p:cNvSpPr>
            <a:spLocks noGrp="1"/>
          </p:cNvSpPr>
          <p:nvPr>
            <p:ph idx="1"/>
          </p:nvPr>
        </p:nvSpPr>
        <p:spPr>
          <a:xfrm>
            <a:off x="533400" y="2217444"/>
            <a:ext cx="8229600" cy="3352800"/>
          </a:xfrm>
        </p:spPr>
        <p:txBody>
          <a:bodyPr>
            <a:normAutofit/>
          </a:bodyPr>
          <a:lstStyle/>
          <a:p>
            <a:pPr marL="457200" lvl="1" indent="0">
              <a:buNone/>
            </a:pPr>
            <a:r>
              <a:rPr lang="en-US" b="1" dirty="0"/>
              <a:t>Read “Vocation to holiness” on pg. 102 and “Saint You” on pg. 103: How does individuality play into vocation?</a:t>
            </a:r>
          </a:p>
          <a:p>
            <a:pPr lvl="1"/>
            <a:endParaRPr lang="en-US" dirty="0"/>
          </a:p>
          <a:p>
            <a:pPr lvl="1"/>
            <a:r>
              <a:rPr lang="en-US" b="0" i="0" dirty="0">
                <a:effectLst/>
              </a:rPr>
              <a:t>Something that helps people grow in holiness is ___________.</a:t>
            </a:r>
          </a:p>
          <a:p>
            <a:pPr lvl="1"/>
            <a:r>
              <a:rPr lang="en-US" b="0" i="0" dirty="0">
                <a:effectLst/>
              </a:rPr>
              <a:t>Something that prevents people from growing in holiness is ___________.</a:t>
            </a:r>
            <a:endParaRPr lang="en-US" dirty="0"/>
          </a:p>
        </p:txBody>
      </p:sp>
      <p:sp>
        <p:nvSpPr>
          <p:cNvPr id="4" name="Rectangle 3"/>
          <p:cNvSpPr/>
          <p:nvPr/>
        </p:nvSpPr>
        <p:spPr>
          <a:xfrm>
            <a:off x="914400" y="5619820"/>
            <a:ext cx="7391398" cy="400110"/>
          </a:xfrm>
          <a:prstGeom prst="rect">
            <a:avLst/>
          </a:prstGeom>
        </p:spPr>
        <p:txBody>
          <a:bodyPr wrap="square">
            <a:spAutoFit/>
          </a:bodyPr>
          <a:lstStyle/>
          <a:p>
            <a:pPr>
              <a:defRPr/>
            </a:pPr>
            <a:r>
              <a:rPr lang="en-US" sz="2000" dirty="0">
                <a:solidFill>
                  <a:schemeClr val="accent2"/>
                </a:solidFill>
              </a:rPr>
              <a:t>Every call from God is a call to holiness. This is a </a:t>
            </a:r>
            <a:r>
              <a:rPr lang="en-US" sz="2000" b="1" dirty="0">
                <a:solidFill>
                  <a:schemeClr val="accent2"/>
                </a:solidFill>
              </a:rPr>
              <a:t>vocation</a:t>
            </a:r>
            <a:r>
              <a:rPr lang="en-US" sz="2000" dirty="0">
                <a:solidFill>
                  <a:schemeClr val="accent2"/>
                </a:solidFill>
              </a:rPr>
              <a:t>.</a:t>
            </a:r>
          </a:p>
        </p:txBody>
      </p:sp>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2F2B560-54C5-EDE2-8BBB-6AB7FA802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F8164-2836-806F-6F79-8C93DBA705F4}"/>
              </a:ext>
            </a:extLst>
          </p:cNvPr>
          <p:cNvSpPr>
            <a:spLocks noGrp="1"/>
          </p:cNvSpPr>
          <p:nvPr>
            <p:ph type="title"/>
          </p:nvPr>
        </p:nvSpPr>
        <p:spPr>
          <a:xfrm>
            <a:off x="607500" y="447188"/>
            <a:ext cx="7928998" cy="970450"/>
          </a:xfrm>
        </p:spPr>
        <p:txBody>
          <a:bodyPr>
            <a:normAutofit/>
          </a:bodyPr>
          <a:lstStyle/>
          <a:p>
            <a:r>
              <a:rPr lang="en-US" sz="3700" i="1">
                <a:ln>
                  <a:solidFill>
                    <a:sysClr val="windowText" lastClr="000000"/>
                  </a:solidFill>
                </a:ln>
              </a:rPr>
              <a:t>Many paths to holiness: marriage</a:t>
            </a:r>
          </a:p>
        </p:txBody>
      </p:sp>
      <p:sp>
        <p:nvSpPr>
          <p:cNvPr id="3" name="Content Placeholder 2">
            <a:extLst>
              <a:ext uri="{FF2B5EF4-FFF2-40B4-BE49-F238E27FC236}">
                <a16:creationId xmlns:a16="http://schemas.microsoft.com/office/drawing/2014/main" id="{F1BFD2E9-A9C3-717F-1A89-1B171C738B4E}"/>
              </a:ext>
            </a:extLst>
          </p:cNvPr>
          <p:cNvSpPr>
            <a:spLocks noGrp="1"/>
          </p:cNvSpPr>
          <p:nvPr>
            <p:ph idx="1"/>
          </p:nvPr>
        </p:nvSpPr>
        <p:spPr>
          <a:xfrm>
            <a:off x="152400" y="2413000"/>
            <a:ext cx="3338322" cy="3632200"/>
          </a:xfrm>
        </p:spPr>
        <p:txBody>
          <a:bodyPr>
            <a:normAutofit/>
          </a:bodyPr>
          <a:lstStyle/>
          <a:p>
            <a:pPr marL="457200" lvl="1" indent="0">
              <a:buNone/>
            </a:pPr>
            <a:r>
              <a:rPr lang="en-US" sz="1400" dirty="0">
                <a:latin typeface="+mj-lt"/>
              </a:rPr>
              <a:t>Read “Called to marriage” on p. 104-5: How does the Church understand marriage?</a:t>
            </a:r>
          </a:p>
          <a:p>
            <a:pPr lvl="1"/>
            <a:endParaRPr lang="en-US" sz="1400" dirty="0">
              <a:latin typeface="+mj-lt"/>
            </a:endParaRPr>
          </a:p>
          <a:p>
            <a:pPr marL="457200" lvl="1" indent="0">
              <a:buNone/>
            </a:pPr>
            <a:r>
              <a:rPr lang="en-US" sz="1400" b="0" i="0" dirty="0">
                <a:effectLst/>
                <a:latin typeface="+mj-lt"/>
              </a:rPr>
              <a:t>The longest I have heard of a couple being married is _____ years.</a:t>
            </a:r>
            <a:endParaRPr lang="en-US" sz="1400" dirty="0">
              <a:latin typeface="+mj-lt"/>
            </a:endParaRPr>
          </a:p>
          <a:p>
            <a:pPr marL="457200" lvl="1" indent="0">
              <a:buNone/>
            </a:pPr>
            <a:r>
              <a:rPr lang="en-US" sz="1400" b="0" i="0" dirty="0">
                <a:effectLst/>
                <a:latin typeface="+mj-lt"/>
              </a:rPr>
              <a:t>A couple who is a good example of married life is _______ and _______.</a:t>
            </a:r>
            <a:endParaRPr lang="en-US" sz="1400" dirty="0">
              <a:latin typeface="+mj-lt"/>
            </a:endParaRPr>
          </a:p>
        </p:txBody>
      </p:sp>
      <p:pic>
        <p:nvPicPr>
          <p:cNvPr id="6" name="Picture 5" descr="Married couple in the streets">
            <a:extLst>
              <a:ext uri="{FF2B5EF4-FFF2-40B4-BE49-F238E27FC236}">
                <a16:creationId xmlns:a16="http://schemas.microsoft.com/office/drawing/2014/main" id="{A352BCF4-85BE-E6E0-86DA-11663F6CF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388" y="2705755"/>
            <a:ext cx="4708012" cy="3130827"/>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336808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701F7E4-0040-1611-F703-C163AB8D3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BA125-D337-DA23-924C-A606FA03C746}"/>
              </a:ext>
            </a:extLst>
          </p:cNvPr>
          <p:cNvSpPr>
            <a:spLocks noGrp="1"/>
          </p:cNvSpPr>
          <p:nvPr>
            <p:ph type="title"/>
          </p:nvPr>
        </p:nvSpPr>
        <p:spPr>
          <a:xfrm>
            <a:off x="607500" y="447188"/>
            <a:ext cx="7928998" cy="970450"/>
          </a:xfrm>
        </p:spPr>
        <p:txBody>
          <a:bodyPr>
            <a:normAutofit/>
          </a:bodyPr>
          <a:lstStyle/>
          <a:p>
            <a:pPr>
              <a:lnSpc>
                <a:spcPct val="90000"/>
              </a:lnSpc>
            </a:pPr>
            <a:r>
              <a:rPr lang="en-US" sz="3100" i="1">
                <a:ln>
                  <a:solidFill>
                    <a:sysClr val="windowText" lastClr="000000"/>
                  </a:solidFill>
                </a:ln>
              </a:rPr>
              <a:t>Many paths to holiness: consecrated life</a:t>
            </a:r>
          </a:p>
        </p:txBody>
      </p:sp>
      <p:sp>
        <p:nvSpPr>
          <p:cNvPr id="3" name="Content Placeholder 2">
            <a:extLst>
              <a:ext uri="{FF2B5EF4-FFF2-40B4-BE49-F238E27FC236}">
                <a16:creationId xmlns:a16="http://schemas.microsoft.com/office/drawing/2014/main" id="{C82143AE-5770-B6FD-855A-7FEA32DD9FC5}"/>
              </a:ext>
            </a:extLst>
          </p:cNvPr>
          <p:cNvSpPr>
            <a:spLocks noGrp="1"/>
          </p:cNvSpPr>
          <p:nvPr>
            <p:ph idx="1"/>
          </p:nvPr>
        </p:nvSpPr>
        <p:spPr>
          <a:xfrm>
            <a:off x="0" y="2413000"/>
            <a:ext cx="3490722" cy="3632200"/>
          </a:xfrm>
        </p:spPr>
        <p:txBody>
          <a:bodyPr>
            <a:normAutofit/>
          </a:bodyPr>
          <a:lstStyle/>
          <a:p>
            <a:pPr marL="457200" lvl="1" indent="0">
              <a:buNone/>
            </a:pPr>
            <a:r>
              <a:rPr lang="en-US" sz="1400" dirty="0">
                <a:latin typeface="+mj-lt"/>
              </a:rPr>
              <a:t>Read “Called to consecrated life” on p. 105-6: What is this vocation like?</a:t>
            </a:r>
          </a:p>
          <a:p>
            <a:pPr marL="457200" lvl="1" indent="0">
              <a:buNone/>
            </a:pPr>
            <a:endParaRPr lang="en-US" sz="1400" i="0" dirty="0">
              <a:effectLst/>
              <a:latin typeface="+mj-lt"/>
            </a:endParaRPr>
          </a:p>
          <a:p>
            <a:pPr marL="457200" lvl="1" indent="0">
              <a:buNone/>
            </a:pPr>
            <a:r>
              <a:rPr lang="en-US" sz="1400" i="0" dirty="0">
                <a:effectLst/>
                <a:latin typeface="+mj-lt"/>
              </a:rPr>
              <a:t>One valuable thing that consecrated people have more time for is _______.</a:t>
            </a:r>
          </a:p>
          <a:p>
            <a:pPr marL="457200" lvl="1" indent="0">
              <a:buNone/>
            </a:pPr>
            <a:r>
              <a:rPr lang="en-US" sz="1400" i="0" dirty="0">
                <a:effectLst/>
                <a:latin typeface="+mj-lt"/>
              </a:rPr>
              <a:t>I think the best thing about religious life would be _______.</a:t>
            </a:r>
          </a:p>
        </p:txBody>
      </p:sp>
      <p:pic>
        <p:nvPicPr>
          <p:cNvPr id="8" name="Picture 7" descr="A group of women wearing robes&#10;&#10;Description automatically generated">
            <a:extLst>
              <a:ext uri="{FF2B5EF4-FFF2-40B4-BE49-F238E27FC236}">
                <a16:creationId xmlns:a16="http://schemas.microsoft.com/office/drawing/2014/main" id="{8C6B2CA2-049F-65F9-2E56-7C53A9A6DB9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038600" y="2819400"/>
            <a:ext cx="4708012" cy="3130827"/>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018860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A4CBA56-669A-1B8B-191F-7AD2559DF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8FC25-76C8-B257-ED5F-D28D41BADC2C}"/>
              </a:ext>
            </a:extLst>
          </p:cNvPr>
          <p:cNvSpPr>
            <a:spLocks noGrp="1"/>
          </p:cNvSpPr>
          <p:nvPr>
            <p:ph type="title"/>
          </p:nvPr>
        </p:nvSpPr>
        <p:spPr>
          <a:xfrm>
            <a:off x="607500" y="447188"/>
            <a:ext cx="7928998" cy="970450"/>
          </a:xfrm>
        </p:spPr>
        <p:txBody>
          <a:bodyPr>
            <a:normAutofit/>
          </a:bodyPr>
          <a:lstStyle/>
          <a:p>
            <a:pPr>
              <a:lnSpc>
                <a:spcPct val="90000"/>
              </a:lnSpc>
            </a:pPr>
            <a:r>
              <a:rPr lang="en-US" sz="3400" i="1">
                <a:ln>
                  <a:solidFill>
                    <a:sysClr val="windowText" lastClr="000000"/>
                  </a:solidFill>
                </a:ln>
              </a:rPr>
              <a:t>Many paths to holiness: ordained life</a:t>
            </a:r>
          </a:p>
        </p:txBody>
      </p:sp>
      <p:sp>
        <p:nvSpPr>
          <p:cNvPr id="3" name="Content Placeholder 2">
            <a:extLst>
              <a:ext uri="{FF2B5EF4-FFF2-40B4-BE49-F238E27FC236}">
                <a16:creationId xmlns:a16="http://schemas.microsoft.com/office/drawing/2014/main" id="{38757FD0-05CE-BC9A-F388-E1F5FCBCFC39}"/>
              </a:ext>
            </a:extLst>
          </p:cNvPr>
          <p:cNvSpPr>
            <a:spLocks noGrp="1"/>
          </p:cNvSpPr>
          <p:nvPr>
            <p:ph idx="1"/>
          </p:nvPr>
        </p:nvSpPr>
        <p:spPr>
          <a:xfrm>
            <a:off x="0" y="2413000"/>
            <a:ext cx="3826388" cy="3632200"/>
          </a:xfrm>
        </p:spPr>
        <p:txBody>
          <a:bodyPr>
            <a:normAutofit/>
          </a:bodyPr>
          <a:lstStyle/>
          <a:p>
            <a:pPr marL="457200" lvl="1" indent="0">
              <a:buNone/>
            </a:pPr>
            <a:r>
              <a:rPr lang="en-US" dirty="0">
                <a:latin typeface="+mj-lt"/>
              </a:rPr>
              <a:t>Read “Called to ordained life” on p. 106: Why are priests called “Father”?</a:t>
            </a:r>
          </a:p>
          <a:p>
            <a:pPr marL="457200" lvl="1" indent="0">
              <a:buNone/>
            </a:pPr>
            <a:endParaRPr lang="en-US" dirty="0">
              <a:latin typeface="+mj-lt"/>
            </a:endParaRPr>
          </a:p>
          <a:p>
            <a:pPr marL="457200" lvl="1" indent="0">
              <a:buNone/>
            </a:pPr>
            <a:r>
              <a:rPr lang="en-US" b="0" i="0" dirty="0">
                <a:effectLst/>
                <a:latin typeface="+mj-lt"/>
              </a:rPr>
              <a:t>A priest who is a good example of the priesthood is _______.</a:t>
            </a:r>
          </a:p>
          <a:p>
            <a:pPr marL="457200" lvl="1" indent="0">
              <a:buNone/>
            </a:pPr>
            <a:r>
              <a:rPr lang="en-US" b="0" i="0" dirty="0">
                <a:effectLst/>
                <a:latin typeface="+mj-lt"/>
              </a:rPr>
              <a:t>Something I am really thankful that priests do is _______.</a:t>
            </a:r>
            <a:endParaRPr lang="en-US" dirty="0">
              <a:latin typeface="+mj-lt"/>
            </a:endParaRPr>
          </a:p>
        </p:txBody>
      </p:sp>
      <p:pic>
        <p:nvPicPr>
          <p:cNvPr id="6" name="Picture 5" descr="A group of men in white robes&#10;&#10;Description automatically generated">
            <a:extLst>
              <a:ext uri="{FF2B5EF4-FFF2-40B4-BE49-F238E27FC236}">
                <a16:creationId xmlns:a16="http://schemas.microsoft.com/office/drawing/2014/main" id="{49D276A2-9647-4136-6083-DA87AB5AEC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191000" y="2657801"/>
            <a:ext cx="4708012" cy="3142598"/>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4075942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Envision 1">
      <a:dk1>
        <a:srgbClr val="000000"/>
      </a:dk1>
      <a:lt1>
        <a:srgbClr val="FFFFFF"/>
      </a:lt1>
      <a:dk2>
        <a:srgbClr val="373545"/>
      </a:dk2>
      <a:lt2>
        <a:srgbClr val="7BC2B2"/>
      </a:lt2>
      <a:accent1>
        <a:srgbClr val="57877B"/>
      </a:accent1>
      <a:accent2>
        <a:srgbClr val="D7D36A"/>
      </a:accent2>
      <a:accent3>
        <a:srgbClr val="214D51"/>
      </a:accent3>
      <a:accent4>
        <a:srgbClr val="7A8C8E"/>
      </a:accent4>
      <a:accent5>
        <a:srgbClr val="E9AD47"/>
      </a:accent5>
      <a:accent6>
        <a:srgbClr val="2683C6"/>
      </a:accent6>
      <a:hlink>
        <a:srgbClr val="6B9F25"/>
      </a:hlink>
      <a:folHlink>
        <a:srgbClr val="9F671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Quotable</Template>
  <TotalTime>9001</TotalTime>
  <Words>683</Words>
  <Application>Microsoft Macintosh PowerPoint</Application>
  <PresentationFormat>On-screen Show (4:3)</PresentationFormat>
  <Paragraphs>51</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Dirt Road</vt:lpstr>
      <vt:lpstr>Times New Roman</vt:lpstr>
      <vt:lpstr>Wingdings 2</vt:lpstr>
      <vt:lpstr>Quotable</vt:lpstr>
      <vt:lpstr>ENVISION: THEOLOGY OF THE BODY FOR MIDDLE SCHOOL</vt:lpstr>
      <vt:lpstr>Bellwork</vt:lpstr>
      <vt:lpstr>Opening Prayer</vt:lpstr>
      <vt:lpstr>Unpack the quote</vt:lpstr>
      <vt:lpstr>Story Starter, pg. 100</vt:lpstr>
      <vt:lpstr>IF YOU ASK ME…</vt:lpstr>
      <vt:lpstr>Video 1: Introduction</vt:lpstr>
      <vt:lpstr>Video 2: To the Core</vt:lpstr>
      <vt:lpstr>Group Activity</vt:lpstr>
      <vt:lpstr>Many paths to holiness: marriage</vt:lpstr>
      <vt:lpstr>Many paths to holiness: consecrated life</vt:lpstr>
      <vt:lpstr>Many paths to holiness: ordained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the Body</dc:title>
  <dc:creator>kris</dc:creator>
  <cp:lastModifiedBy>Catherine Burke</cp:lastModifiedBy>
  <cp:revision>8</cp:revision>
  <dcterms:created xsi:type="dcterms:W3CDTF">2015-10-12T03:10:13Z</dcterms:created>
  <dcterms:modified xsi:type="dcterms:W3CDTF">2024-12-31T18:20:38Z</dcterms:modified>
</cp:coreProperties>
</file>