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sldIdLst>
    <p:sldId id="274" r:id="rId2"/>
    <p:sldId id="258" r:id="rId3"/>
    <p:sldId id="260" r:id="rId4"/>
    <p:sldId id="264" r:id="rId5"/>
    <p:sldId id="265" r:id="rId6"/>
    <p:sldId id="269" r:id="rId7"/>
    <p:sldId id="268" r:id="rId8"/>
    <p:sldId id="270" r:id="rId9"/>
    <p:sldId id="271" r:id="rId10"/>
    <p:sldId id="272" r:id="rId11"/>
    <p:sldId id="273" r:id="rId12"/>
    <p:sldId id="276" r:id="rId13"/>
    <p:sldId id="275"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43"/>
    <p:restoredTop sz="94648"/>
  </p:normalViewPr>
  <p:slideViewPr>
    <p:cSldViewPr>
      <p:cViewPr varScale="1">
        <p:scale>
          <a:sx n="117" d="100"/>
          <a:sy n="117" d="100"/>
        </p:scale>
        <p:origin x="576" y="168"/>
      </p:cViewPr>
      <p:guideLst>
        <p:guide orient="horz" pos="2160"/>
        <p:guide pos="2880"/>
      </p:guideLst>
    </p:cSldViewPr>
  </p:slideViewPr>
  <p:notesTextViewPr>
    <p:cViewPr>
      <p:scale>
        <a:sx n="100" d="100"/>
        <a:sy n="100" d="100"/>
      </p:scale>
      <p:origin x="0" y="0"/>
    </p:cViewPr>
  </p:notesTextViewPr>
  <p:notesViewPr>
    <p:cSldViewPr>
      <p:cViewPr>
        <p:scale>
          <a:sx n="70" d="100"/>
          <a:sy n="70" d="100"/>
        </p:scale>
        <p:origin x="-2484" y="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06896C-BE02-4D38-B96B-730C79D99907}" type="datetimeFigureOut">
              <a:rPr lang="en-US" smtClean="0"/>
              <a:pPr/>
              <a:t>12/30/24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60C778-CC2E-44B3-A2E2-5CA23BDC888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4" name="Notes Placeholder 3"/>
          <p:cNvSpPr>
            <a:spLocks noGrp="1"/>
          </p:cNvSpPr>
          <p:nvPr>
            <p:ph type="body" sz="quarter" idx="10"/>
          </p:nvPr>
        </p:nvSpPr>
        <p:spPr/>
        <p:txBody>
          <a:bodyPr>
            <a:normAutofit/>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D4AA2-7CC6-463A-7A7F-B013EF874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A2BF9C-040A-C652-895F-DDB0A33E5B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66B3A-A4DA-0443-7479-BDA00A25DADE}"/>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FFA7F594-8564-984B-E680-BD6A4785E8B6}"/>
              </a:ext>
            </a:extLst>
          </p:cNvPr>
          <p:cNvSpPr>
            <a:spLocks noGrp="1"/>
          </p:cNvSpPr>
          <p:nvPr>
            <p:ph type="sldNum" sz="quarter" idx="10"/>
          </p:nvPr>
        </p:nvSpPr>
        <p:spPr/>
        <p:txBody>
          <a:bodyPr/>
          <a:lstStyle/>
          <a:p>
            <a:fld id="{D960C778-CC2E-44B3-A2E2-5CA23BDC8884}" type="slidenum">
              <a:rPr lang="en-US" smtClean="0"/>
              <a:pPr/>
              <a:t>12</a:t>
            </a:fld>
            <a:endParaRPr lang="en-US"/>
          </a:p>
        </p:txBody>
      </p:sp>
    </p:spTree>
    <p:extLst>
      <p:ext uri="{BB962C8B-B14F-4D97-AF65-F5344CB8AC3E}">
        <p14:creationId xmlns:p14="http://schemas.microsoft.com/office/powerpoint/2010/main" val="448143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C138B-0B55-815A-409B-23A91A866E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25A6AE-8209-F3D3-E4C8-C6D74CFFB1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24AC16-1EE5-4533-A206-009A07B5AE30}"/>
              </a:ext>
            </a:extLst>
          </p:cNvPr>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62626"/>
                </a:solidFill>
                <a:effectLst/>
                <a:latin typeface="Lato" panose="020F0502020204030204" pitchFamily="34" charset="0"/>
              </a:rPr>
              <a:t>Re IVF: “Techniques that entail the dissociation of husband and wife, by the intrusion of a person other than the couple (donation of sperm or ovum, surrogate uterus), are gravely immoral.  These techniques (heterologous) artificial insemination and fertilization) infringe the child’s right to be born of a father and mother known to him and bound to each other by marriage. They betray the spouses’ “right to become a father and a mother only through each other.” (CCC, #2376)”</a:t>
            </a:r>
            <a:endParaRPr lang="en-US" dirty="0"/>
          </a:p>
          <a:p>
            <a:endParaRPr lang="en-US" dirty="0"/>
          </a:p>
        </p:txBody>
      </p:sp>
      <p:sp>
        <p:nvSpPr>
          <p:cNvPr id="4" name="Slide Number Placeholder 3">
            <a:extLst>
              <a:ext uri="{FF2B5EF4-FFF2-40B4-BE49-F238E27FC236}">
                <a16:creationId xmlns:a16="http://schemas.microsoft.com/office/drawing/2014/main" id="{17F21970-2B9D-4086-C17C-C76E9E68A623}"/>
              </a:ext>
            </a:extLst>
          </p:cNvPr>
          <p:cNvSpPr>
            <a:spLocks noGrp="1"/>
          </p:cNvSpPr>
          <p:nvPr>
            <p:ph type="sldNum" sz="quarter" idx="10"/>
          </p:nvPr>
        </p:nvSpPr>
        <p:spPr/>
        <p:txBody>
          <a:bodyPr/>
          <a:lstStyle/>
          <a:p>
            <a:fld id="{D960C778-CC2E-44B3-A2E2-5CA23BDC8884}" type="slidenum">
              <a:rPr lang="en-US" smtClean="0"/>
              <a:pPr/>
              <a:t>13</a:t>
            </a:fld>
            <a:endParaRPr lang="en-US"/>
          </a:p>
        </p:txBody>
      </p:sp>
    </p:spTree>
    <p:extLst>
      <p:ext uri="{BB962C8B-B14F-4D97-AF65-F5344CB8AC3E}">
        <p14:creationId xmlns:p14="http://schemas.microsoft.com/office/powerpoint/2010/main" val="2230089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310871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286046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1235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DAFB7F-D323-4BE1-9E1F-01296F32059B}" type="datetimeFigureOut">
              <a:rPr lang="en-US" smtClean="0"/>
              <a:pPr/>
              <a:t>12/30/24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618766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DAFB7F-D323-4BE1-9E1F-01296F32059B}" type="datetimeFigureOut">
              <a:rPr lang="en-US" smtClean="0"/>
              <a:pPr/>
              <a:t>12/30/24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06221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DAFB7F-D323-4BE1-9E1F-01296F32059B}" type="datetimeFigureOut">
              <a:rPr lang="en-US" smtClean="0"/>
              <a:pPr/>
              <a:t>12/30/24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587899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DAFB7F-D323-4BE1-9E1F-01296F32059B}" type="datetimeFigureOut">
              <a:rPr lang="en-US" smtClean="0"/>
              <a:pPr/>
              <a:t>12/30/24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29642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DAFB7F-D323-4BE1-9E1F-01296F32059B}" type="datetimeFigureOut">
              <a:rPr lang="en-US" smtClean="0"/>
              <a:pPr/>
              <a:t>12/30/24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369428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914357" y="6041361"/>
            <a:ext cx="732659" cy="365125"/>
          </a:xfrm>
        </p:spPr>
        <p:txBody>
          <a:bodyPr/>
          <a:lstStyle/>
          <a:p>
            <a:fld id="{BDDAFB7F-D323-4BE1-9E1F-01296F32059B}" type="datetimeFigureOut">
              <a:rPr lang="en-US" smtClean="0"/>
              <a:pPr/>
              <a:t>12/30/24</a:t>
            </a:fld>
            <a:endParaRPr lang="en-US"/>
          </a:p>
        </p:txBody>
      </p:sp>
      <p:sp>
        <p:nvSpPr>
          <p:cNvPr id="6" name="Footer Placeholder 5"/>
          <p:cNvSpPr>
            <a:spLocks noGrp="1"/>
          </p:cNvSpPr>
          <p:nvPr>
            <p:ph type="ftr" sz="quarter" idx="11"/>
          </p:nvPr>
        </p:nvSpPr>
        <p:spPr>
          <a:xfrm>
            <a:off x="442797" y="6041361"/>
            <a:ext cx="2471560" cy="365125"/>
          </a:xfrm>
        </p:spPr>
        <p:txBody>
          <a:bodyPr/>
          <a:lstStyle/>
          <a:p>
            <a:endParaRPr lang="en-US"/>
          </a:p>
        </p:txBody>
      </p:sp>
      <p:sp>
        <p:nvSpPr>
          <p:cNvPr id="7" name="Slide Number Placeholder 6"/>
          <p:cNvSpPr>
            <a:spLocks noGrp="1"/>
          </p:cNvSpPr>
          <p:nvPr>
            <p:ph type="sldNum" sz="quarter" idx="12"/>
          </p:nvPr>
        </p:nvSpPr>
        <p:spPr>
          <a:xfrm>
            <a:off x="3647017" y="5915887"/>
            <a:ext cx="796616" cy="490599"/>
          </a:xfrm>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4237917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DAFB7F-D323-4BE1-9E1F-01296F32059B}" type="datetimeFigureOut">
              <a:rPr lang="en-US" smtClean="0"/>
              <a:pPr/>
              <a:t>12/30/24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222122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021066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BDDAFB7F-D323-4BE1-9E1F-01296F32059B}" type="datetimeFigureOut">
              <a:rPr lang="en-US" smtClean="0"/>
              <a:pPr/>
              <a:t>12/30/24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693929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07192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4004035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BDDAFB7F-D323-4BE1-9E1F-01296F32059B}" type="datetimeFigureOut">
              <a:rPr lang="en-US" smtClean="0"/>
              <a:pPr/>
              <a:t>12/30/24</a:t>
            </a:fld>
            <a:endParaRPr lang="en-US"/>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4FA44BAC-EF0F-4478-BAAF-C6D78E9D2B55}" type="slidenum">
              <a:rPr lang="en-US" smtClean="0"/>
              <a:pPr/>
              <a:t>‹#›</a:t>
            </a:fld>
            <a:endParaRPr lang="en-US"/>
          </a:p>
        </p:txBody>
      </p:sp>
    </p:spTree>
    <p:extLst>
      <p:ext uri="{BB962C8B-B14F-4D97-AF65-F5344CB8AC3E}">
        <p14:creationId xmlns:p14="http://schemas.microsoft.com/office/powerpoint/2010/main" val="326704204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47LaozR2NC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youtu.be/VcyOzym2UV8"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81200" y="5486400"/>
            <a:ext cx="5181600" cy="990600"/>
          </a:xfrm>
        </p:spPr>
        <p:txBody>
          <a:bodyPr>
            <a:normAutofit fontScale="92500"/>
          </a:bodyPr>
          <a:lstStyle/>
          <a:p>
            <a:pPr algn="ctr" eaLnBrk="1" hangingPunct="1">
              <a:buFont typeface="Wingdings 2" charset="2"/>
              <a:buNone/>
              <a:defRPr/>
            </a:pPr>
            <a:r>
              <a:rPr lang="en-US" sz="2200" b="1" i="1" dirty="0">
                <a:latin typeface="+mj-lt"/>
              </a:rPr>
              <a:t>Seventh Grade Curriculum 7.3</a:t>
            </a:r>
          </a:p>
          <a:p>
            <a:pPr algn="ctr" eaLnBrk="1" hangingPunct="1">
              <a:buFont typeface="Wingdings 2" charset="2"/>
              <a:buNone/>
              <a:defRPr/>
            </a:pPr>
            <a:r>
              <a:rPr lang="en-US" sz="2200" b="1" i="1" dirty="0">
                <a:latin typeface="+mj-lt"/>
              </a:rPr>
              <a:t>Married Love: Free, Total, Faithful, Fruitful</a:t>
            </a:r>
          </a:p>
        </p:txBody>
      </p:sp>
      <p:sp>
        <p:nvSpPr>
          <p:cNvPr id="7" name="Title 6">
            <a:extLst>
              <a:ext uri="{FF2B5EF4-FFF2-40B4-BE49-F238E27FC236}">
                <a16:creationId xmlns:a16="http://schemas.microsoft.com/office/drawing/2014/main" id="{365A146B-DC20-967E-0613-582577FC2458}"/>
              </a:ext>
            </a:extLst>
          </p:cNvPr>
          <p:cNvSpPr>
            <a:spLocks noGrp="1"/>
          </p:cNvSpPr>
          <p:nvPr>
            <p:ph type="ctrTitle"/>
          </p:nvPr>
        </p:nvSpPr>
        <p:spPr>
          <a:xfrm>
            <a:off x="550223" y="-985184"/>
            <a:ext cx="8129846" cy="2732367"/>
          </a:xfrm>
        </p:spPr>
        <p:txBody>
          <a:bodyPr/>
          <a:lstStyle/>
          <a:p>
            <a:pPr algn="ctr"/>
            <a:r>
              <a:rPr lang="en-US" sz="4800" dirty="0">
                <a:ln>
                  <a:solidFill>
                    <a:schemeClr val="bg1"/>
                  </a:solidFill>
                </a:ln>
                <a:solidFill>
                  <a:schemeClr val="accent2"/>
                </a:solidFill>
                <a:latin typeface="Dirt Road" panose="02000000000000000000" pitchFamily="2" charset="0"/>
              </a:rPr>
              <a:t>ENVISION: THEOLOGY OF THE BODY FOR MIDDLE SCHOOL</a:t>
            </a:r>
          </a:p>
        </p:txBody>
      </p:sp>
      <p:pic>
        <p:nvPicPr>
          <p:cNvPr id="1026" name="Picture 2" descr="St. John Paul II's Rule for a Joy-Filled Marriage - Word on Fire">
            <a:extLst>
              <a:ext uri="{FF2B5EF4-FFF2-40B4-BE49-F238E27FC236}">
                <a16:creationId xmlns:a16="http://schemas.microsoft.com/office/drawing/2014/main" id="{ACD39591-6016-B100-F046-9E2219F944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223" y="2187656"/>
            <a:ext cx="3668487" cy="24940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ole Searching Mama: The Story of Our Meeting With St. John Paul II For the  Blessing of Our Marriage">
            <a:extLst>
              <a:ext uri="{FF2B5EF4-FFF2-40B4-BE49-F238E27FC236}">
                <a16:creationId xmlns:a16="http://schemas.microsoft.com/office/drawing/2014/main" id="{74E4B426-3334-6CA6-75EB-BFD77A7EE7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206" y="2285788"/>
            <a:ext cx="3352800" cy="228642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a:bodyPr>
          <a:lstStyle/>
          <a:p>
            <a:pPr algn="ctr"/>
            <a:r>
              <a:rPr lang="en-US" sz="6000" dirty="0" err="1">
                <a:ln>
                  <a:solidFill>
                    <a:schemeClr val="bg1"/>
                  </a:solidFill>
                </a:ln>
                <a:solidFill>
                  <a:schemeClr val="accent2"/>
                </a:solidFill>
                <a:effectLst>
                  <a:outerShdw blurRad="38100" dist="38100" dir="2700000" algn="tl">
                    <a:srgbClr val="000000">
                      <a:alpha val="43137"/>
                    </a:srgbClr>
                  </a:outerShdw>
                </a:effectLst>
              </a:rPr>
              <a:t>Bellwork</a:t>
            </a:r>
            <a:endParaRPr lang="en-US" sz="6000" dirty="0">
              <a:ln>
                <a:solidFill>
                  <a:schemeClr val="bg1"/>
                </a:solidFill>
              </a:ln>
              <a:solidFill>
                <a:schemeClr val="accent2"/>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2438400"/>
            <a:ext cx="8229600" cy="3657600"/>
          </a:xfrm>
        </p:spPr>
        <p:txBody>
          <a:bodyPr>
            <a:normAutofit/>
          </a:bodyPr>
          <a:lstStyle/>
          <a:p>
            <a:pPr>
              <a:buClrTx/>
            </a:pPr>
            <a:r>
              <a:rPr lang="en-US" b="1" dirty="0"/>
              <a:t>Think</a:t>
            </a:r>
            <a:r>
              <a:rPr lang="en-US" dirty="0"/>
              <a:t> about this quote from Saint John Paul II:</a:t>
            </a:r>
          </a:p>
          <a:p>
            <a:pPr>
              <a:buClrTx/>
              <a:buNone/>
            </a:pPr>
            <a:r>
              <a:rPr lang="en-US" dirty="0"/>
              <a:t>“</a:t>
            </a:r>
            <a:r>
              <a:rPr lang="en-US" b="1" dirty="0"/>
              <a:t>Man cannot live without love</a:t>
            </a:r>
            <a:r>
              <a:rPr lang="en-US" dirty="0"/>
              <a:t>. He remains a being that is </a:t>
            </a:r>
            <a:r>
              <a:rPr lang="en-US" b="1" dirty="0"/>
              <a:t>incomprehensible</a:t>
            </a:r>
            <a:r>
              <a:rPr lang="en-US" dirty="0"/>
              <a:t> for himself, his life is </a:t>
            </a:r>
            <a:r>
              <a:rPr lang="en-US" b="1" dirty="0"/>
              <a:t>senseless</a:t>
            </a:r>
            <a:r>
              <a:rPr lang="en-US" dirty="0"/>
              <a:t>, if love is not revealed to him, if he does not encounter love, if he does not experience love and make it his own, if he does not participate intimately in it.” (</a:t>
            </a:r>
            <a:r>
              <a:rPr lang="en-US" i="1" dirty="0" err="1"/>
              <a:t>Redemptor</a:t>
            </a:r>
            <a:r>
              <a:rPr lang="en-US" i="1" dirty="0"/>
              <a:t> Hominis </a:t>
            </a:r>
            <a:r>
              <a:rPr lang="en-US" dirty="0"/>
              <a:t>10) </a:t>
            </a:r>
          </a:p>
          <a:p>
            <a:pPr>
              <a:buClrTx/>
              <a:buNone/>
            </a:pPr>
            <a:r>
              <a:rPr lang="en-US" b="1" dirty="0"/>
              <a:t>Answer</a:t>
            </a:r>
            <a:r>
              <a:rPr lang="en-US" dirty="0"/>
              <a:t> the following questions with your opinions and insights:</a:t>
            </a:r>
          </a:p>
          <a:p>
            <a:pPr lvl="1">
              <a:buClrTx/>
            </a:pPr>
            <a:r>
              <a:rPr lang="en-US" b="1" dirty="0"/>
              <a:t>Who reveals love to you most consistently?</a:t>
            </a:r>
          </a:p>
          <a:p>
            <a:pPr lvl="1">
              <a:buClrTx/>
            </a:pPr>
            <a:r>
              <a:rPr lang="en-US" b="1" dirty="0"/>
              <a:t>How do you give of yourself to this person(s) in return?</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088" y="168275"/>
            <a:ext cx="8229600" cy="1143000"/>
          </a:xfrm>
        </p:spPr>
        <p:txBody>
          <a:bodyPr/>
          <a:lstStyle/>
          <a:p>
            <a:pPr algn="ctr"/>
            <a:r>
              <a:rPr lang="en-US" sz="6600" dirty="0">
                <a:ln>
                  <a:solidFill>
                    <a:schemeClr val="bg1"/>
                  </a:solidFill>
                </a:ln>
                <a:solidFill>
                  <a:schemeClr val="accent2"/>
                </a:solidFill>
                <a:effectLst>
                  <a:outerShdw blurRad="38100" dist="38100" dir="2700000" algn="tl">
                    <a:srgbClr val="000000">
                      <a:alpha val="43137"/>
                    </a:srgbClr>
                  </a:outerShdw>
                </a:effectLst>
                <a:latin typeface="Dirt Road" panose="02000000000000000000" pitchFamily="2" charset="0"/>
              </a:rPr>
              <a:t>OPENING PRAYER</a:t>
            </a:r>
            <a:endParaRPr lang="en-US" sz="6600" dirty="0">
              <a:ln>
                <a:solidFill>
                  <a:schemeClr val="bg1"/>
                </a:solidFill>
              </a:ln>
              <a:solidFill>
                <a:schemeClr val="accent2"/>
              </a:solidFill>
              <a:latin typeface="Dirt Road" panose="02000000000000000000" pitchFamily="2" charset="0"/>
            </a:endParaRPr>
          </a:p>
        </p:txBody>
      </p:sp>
      <p:pic>
        <p:nvPicPr>
          <p:cNvPr id="7" name="Picture 5" descr="adam and eve sculpture detail.jpg"/>
          <p:cNvPicPr>
            <a:picLocks noChangeAspect="1"/>
          </p:cNvPicPr>
          <p:nvPr/>
        </p:nvPicPr>
        <p:blipFill>
          <a:blip r:embed="rId3" cstate="print"/>
          <a:srcRect/>
          <a:stretch>
            <a:fillRect/>
          </a:stretch>
        </p:blipFill>
        <p:spPr bwMode="auto">
          <a:xfrm>
            <a:off x="5181600" y="2160369"/>
            <a:ext cx="3621088" cy="4479925"/>
          </a:xfrm>
          <a:prstGeom prst="rect">
            <a:avLst/>
          </a:prstGeom>
          <a:noFill/>
          <a:ln w="9525">
            <a:noFill/>
            <a:miter lim="800000"/>
            <a:headEnd/>
            <a:tailEnd/>
          </a:ln>
        </p:spPr>
      </p:pic>
      <p:sp>
        <p:nvSpPr>
          <p:cNvPr id="8" name="Rectangle 7"/>
          <p:cNvSpPr/>
          <p:nvPr/>
        </p:nvSpPr>
        <p:spPr>
          <a:xfrm>
            <a:off x="304800" y="2362200"/>
            <a:ext cx="4876800" cy="4278094"/>
          </a:xfrm>
          <a:prstGeom prst="rect">
            <a:avLst/>
          </a:prstGeom>
        </p:spPr>
        <p:txBody>
          <a:bodyPr wrap="square">
            <a:spAutoFit/>
          </a:bodyPr>
          <a:lstStyle/>
          <a:p>
            <a:r>
              <a:rPr lang="en-US" sz="1600" b="1" dirty="0"/>
              <a:t>Imago Dei Prayer</a:t>
            </a:r>
          </a:p>
          <a:p>
            <a:endParaRPr lang="en-US" sz="1600" dirty="0"/>
          </a:p>
          <a:p>
            <a:r>
              <a:rPr lang="en-US" sz="1600" dirty="0"/>
              <a:t>Heavenly Father, </a:t>
            </a:r>
          </a:p>
          <a:p>
            <a:r>
              <a:rPr lang="en-US" sz="1600" dirty="0"/>
              <a:t>in your great love, </a:t>
            </a:r>
          </a:p>
          <a:p>
            <a:r>
              <a:rPr lang="en-US" sz="1600" dirty="0"/>
              <a:t>you have made us </a:t>
            </a:r>
          </a:p>
          <a:p>
            <a:r>
              <a:rPr lang="en-US" sz="1600" dirty="0"/>
              <a:t>in the image of your Son. </a:t>
            </a:r>
          </a:p>
          <a:p>
            <a:r>
              <a:rPr lang="en-US" sz="1600" dirty="0"/>
              <a:t>Grant that we may reverence our bodies </a:t>
            </a:r>
          </a:p>
          <a:p>
            <a:r>
              <a:rPr lang="en-US" sz="1600" dirty="0"/>
              <a:t>as living temples of the Holy Spirit </a:t>
            </a:r>
          </a:p>
          <a:p>
            <a:r>
              <a:rPr lang="en-US" sz="1600" dirty="0"/>
              <a:t>and so cherish the gift of sexuality,</a:t>
            </a:r>
          </a:p>
          <a:p>
            <a:r>
              <a:rPr lang="en-US" sz="1600" dirty="0"/>
              <a:t>our masculinity and femininity, </a:t>
            </a:r>
          </a:p>
          <a:p>
            <a:r>
              <a:rPr lang="en-US" sz="1600" dirty="0"/>
              <a:t>our power to procreate </a:t>
            </a:r>
          </a:p>
          <a:p>
            <a:r>
              <a:rPr lang="en-US" sz="1600" dirty="0"/>
              <a:t>and nurture life, </a:t>
            </a:r>
          </a:p>
          <a:p>
            <a:r>
              <a:rPr lang="en-US" sz="1600" dirty="0"/>
              <a:t>that we make visible </a:t>
            </a:r>
          </a:p>
          <a:p>
            <a:r>
              <a:rPr lang="en-US" sz="1600" dirty="0"/>
              <a:t>the total self-giving love </a:t>
            </a:r>
          </a:p>
          <a:p>
            <a:r>
              <a:rPr lang="en-US" sz="1600" dirty="0"/>
              <a:t>of the divine Persons </a:t>
            </a:r>
          </a:p>
          <a:p>
            <a:r>
              <a:rPr lang="en-US" sz="1600" dirty="0"/>
              <a:t>in the Trinity.</a:t>
            </a:r>
          </a:p>
          <a:p>
            <a:r>
              <a:rPr lang="en-US" sz="1600" dirty="0"/>
              <a:t>Amen.</a:t>
            </a:r>
          </a:p>
        </p:txBody>
      </p:sp>
    </p:spTree>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95400" y="160338"/>
            <a:ext cx="8229600" cy="1143000"/>
          </a:xfrm>
        </p:spPr>
        <p:txBody>
          <a:bodyPr>
            <a:normAutofit/>
          </a:bodyPr>
          <a:lstStyle/>
          <a:p>
            <a:r>
              <a:rPr lang="en-US" sz="5400" dirty="0">
                <a:ln>
                  <a:solidFill>
                    <a:schemeClr val="bg1"/>
                  </a:solidFill>
                </a:ln>
                <a:solidFill>
                  <a:schemeClr val="tx1"/>
                </a:solidFill>
                <a:effectLst>
                  <a:outerShdw blurRad="38100" dist="38100" dir="2700000" algn="tl">
                    <a:srgbClr val="000000">
                      <a:alpha val="43137"/>
                    </a:srgbClr>
                  </a:outerShdw>
                </a:effectLst>
                <a:latin typeface="+mn-lt"/>
              </a:rPr>
              <a:t>Watch:</a:t>
            </a:r>
            <a:endParaRPr lang="en-US" sz="5400" dirty="0">
              <a:ln>
                <a:solidFill>
                  <a:schemeClr val="bg1"/>
                </a:solidFill>
              </a:ln>
              <a:solidFill>
                <a:schemeClr val="tx1"/>
              </a:solidFill>
              <a:latin typeface="+mn-lt"/>
            </a:endParaRPr>
          </a:p>
        </p:txBody>
      </p:sp>
      <p:sp>
        <p:nvSpPr>
          <p:cNvPr id="3074" name="AutoShape 2" descr="Image result for theology of the body for middle school students dv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6" name="AutoShape 4" descr="Image result for theology of the body for middle school students dv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8" name="AutoShape 6" descr="data:image/jpeg;base64,/9j/4AAQSkZJRgABAQAAAQABAAD/2wCEAAkGBxQTEhUUEhQWFhQXFxcWGRcXFxgYFxQVFhgXGBUXFRcYHCggGBolHRYWITEhJykrLi4uFx8zODMsNygtLisBCgoKDg0OGxAQGywkHyQsLCwsLCwsLCwsLCwsLCwsLCwsLCwsLCwsLCwsLCwsLCwsLCwsLCwsLCwsLCwsLCwsLP/AABEIAOwA1gMBEQACEQEDEQH/xAAcAAABBQEBAQAAAAAAAAAAAAAAAgMEBQYHAQj/xABNEAABAwEEBQkCCgYJAwUAAAABAAIRAwQSITEFBkFRYQcTIjJxgZGhsbLBFCMzNUJScnPR8GKCs8Lh8RYkJTRDRFODkoTS4hVFdKLD/8QAGgEBAAMBAQEAAAAAAAAAAAAAAAECAwQFBv/EADIRAAIBAwMCBgEBCAMBAAAAAAABAgMEERIhMRNBBSIyUWFxgRQjM0KRobHR8CRywTT/2gAMAwEAAhEDEQA/AO4oAQHhKAzulNdbJRcWXzUeJltMXiIwIJkNB4SpSZSVSMeWQGco1mP+FaB+o0+jyp0sp14e483lAsh2Vx/svPoCmlk9aHuON18se+sO2z1v+xNLJ6sfcdGvFi21XDtpVh+4owyykg/pzYNtpaO1rx6tUE6kJ/p7o3bbaA7XgeqDKY43XjRp/wA9Ze+vTHqUJJNHWqwu6tsszuyvTPo5AS2aXs5yr0j2VGH3oB0W6kcqjP8Ak38UAsWhhyc3xCAcDgcigPUB4gBAEoD1ACAEAIAQAgBACAq9Y9NMsdB9eoCWtgBozc5xhoG7E5qUslZS0rJxjWTXy1WuW3uapH/DYcx+m7N3kOC0UPc5p188FJoc/GHsPuWiOaTzyX7ApKEyiFAJTGYq0eCkky0sbsIVJIvFljQCoy+SSGDcqjLEPslN3WYw9rQfUKCU2R36Esxzs9E/7bPwUFtT9yO/VSxOzslA/wC238EwSpyXcZfqXYD/AJSj3Mj0Qnqz9xh/J/o8/wCXj7NSs3ya8KcE9WQg8nNg2Mqt7K9X3uTBbrSPHcn9lbi2pam/ZtFTDzUqOQ67QzW1QY0dC225vBtqfgrdJkO69iG/V+q3q6T0gO2ve9QnSYV38FrqbpC02a3UrNVtVS00rQ2rHOwXU30wHAtdnBF4EdizawdFOprR1RQaggBACAEAIAQAgMZyt/Nz/vKXtBWhyY1/QcUo2VzgXAdEZuwABiYk7eGa3ONIkaF+U/VPuRFJGipNUlCbQaoJLGg1VLE+zgQjCJlNucz5e9UJJgi8WieiSCTAGDbxOags1vgKYmII6RAHEkSPRQEj0QcQRGGMiMcsUGD0tgScsNu8wPEoGgjxOzaR2IMb4FAZccsRj2ITgWB+e3+Y8VJOAfgmR9ldbaUY5TsW0ZZOecEtyrrhXKJFfZD/AGto/tr/ALIrmqcno2z8p11UOoEAIAQAgBACAEBjOVv5uf8AeUvaCtDkxr+hnGrMwc28kNkZFz4iQJDGDFzuOI3rY5EK0L8p+qfcpRnI0tIKSqJ1BqqTgn0UwSyys7YzVWWXBKaqkMk0ndOo7ESXEZTiwNG3eoL6lqyLoNI5kuOPOAwSJMNIIEnPEKC0VsNUqXRhxi4QSTdDQRebHn4hCMZ2HK9MuGGXQAOwkVA89kAbUJ7C2iKhOZkS0QXAsAaWwDh1Z70DWJCGANgv+k0YAExdEQI2T2ZlA/kCeoCMbsvG5wu3Ae4nDgFIb2F1nQ2fyVaKyyk5YRFa+8cdmzYryWngzg9XJEtTc1XJphIo7KP7W0f22j9ks58nTb8M62qnSCAEAIAQAgBACAxnK383P+8pe0FeHJjceg45ZK0UntBILpyAxAAm8cwBszxPDHU5M7BoT5T9U+5WRnLg0tIIUJ9AqCc5LKyBQ2SkWdncFQvkl0nHo7hnxMAe4+KqyW0+BYcfz+v/ANzfBQMinOA5m8Cek/Ix9Fs7MULLaK+zy0UIgTeu1HPf/ui8x0bB1hwQtOO23ue1XxTfvJphvF19pw7pPYhEXszylPOVIz56pHbfKEPOti+eEVXDEMc9zOMEAj7JPoEL7Nv4EsEDeTiTvJxJU5MmeVKO/erxlgrKGRsUrspKTZMIaSHaSiQbKOyGdLaP/wCo/Zqk+TqtuGdaVDpBACAEAIAQAgBAYzlb+bn/AHlL2grw5Mbj0HHLK+KNQdHpHJxdJDQD0AMJGJk8OC1OTse6E+U7j7lJmzTUlJUnWQKJERRZUFUuWFILGrVjSi5y2SLwhKTwh+hWBJaDJABMYgSSInfgVyWV3+pi54ws7fJrcUOi1HOSQCuwwFOfIaIb0ZImcznkQnH0Xy2sew0Xht57nQXRLibowAAA3AAQvLreL29NuKzJ+yOqFnWn5uPsiu0nRBk1WkjLp3iOzOFivFKst4UZMu7OK9U0jw6WpHAPc6dg5wzK2pXtxOSTotIrOhCKzrTLENF2NkRAww3YL1PjJxpimlAhNUx6qyJY1Vdn+c1IzkhVypIKOxH+17B/1P7MKkzptuH9nW1Q6QQAgBACAEAIAQGM5W/m5/3lL2grQ5Ma/oZxuzfJv6JMyA76kNl2P6WA7itjk7HuhvlO4+5SjN8GlouQqifZnKGTEsaLlUlj9auQAG9d0hvD6zz2A+JXkXn/ACKqoZ8sd5f+I7aP7KDm+XwTLDQbTEN4eS9KMVFYj/Q45ScnmRKD1O3JCE13mJaLx3TE965LqnK4ouFOWM9zalNU6mqa47EJmj2YOqAOeTJLiSBtIAOAAGC47yMLS1aprzY0r3bfc6aEpV62W9vYkWFwLA66BeJIAA6pPR8oXXRf6e3i6z4W7ZhUXUrPR/IkyAt6dxCpDqRe3uZypyjLS1uD6wAkmNq5aPiVGqpOGXp5N5WtSDipdz1lUGR9Uwe2AfetLS8jXpdVrSvkrVoOnPQtxFptIYwl2z84Dfs71pXrOnDVDdvj5FKk5yw9kuSLTtEyQDEkccFe0qTqUYyqbNlK0VCo1HgYtVVdKRk5ZKjRZnS9h+zafYCpUOm14OuLM6wQAgBACAEAIAQGM5W/m5/3lL2grQ5Ma/oOMWdxuPhhO94noA4AHYAct+xbHHkVos9PuKkqy9ZUVjMn2aqqSLx2LOyWtstaadRziYkFobic8TIgZrxr6d7TzKm4qK91ud9vChPCkm2P067qrviy2lTaD04l5YDi6T1Qc9+K8uVuremq9duU5P08LJ1RqqrLRTWIrv8AAqnpPouLWksa3ovfIc5xMN6O4z24Fb1VdylTc56W36VxhGcFRSlpWflkq02tzXNaAHPLQ66TgM5Ltw2AbSlKpXv9cE9Mc8/Hx9lZ06Vtpk1l+3yO2RxDekZcSSTxOwcPwXuUaMaUFCPY82rNzm5MRbqstDfrm72MGNQ+gXk1mrq8VP8Ahp7v7O6mujQcu8tl9CdJPhoBeKbT1iD07oyawDGTvXBXu/1lZxjFyS2S7N+7+jqo0ehTUpNJvn3BlpIpue5zWEkkXzAaTF0cYEGFpct0KcLSCy+ZYM6MerN15fga0bByvFgBALpl+N6o+DjiYCtUzbW1ST2lLbC7ImOKlaKjlpb5CzWl0gZQXVKh3ZuuA74gE7IhZ14ZtFH+FYUflvv/AIL02us2+d/wONeC1nOGARidgcS1wnhIjvXo3sKlCjTqQWdHK+MYZzUJRnKUG/VwKwbLd0+M4r1KFaFWnGcOGjlnBxk4vkhVKma6XwYrkg6HdOmbD9i0+yxYzOy24Z2BUOkEAIAQAgBACAEBjOVv5uf95S9oK0OTG49Bx6x0gabyXAFslomLxIg4QSYGWzPHfsciGLGYd3FSUZZsqoRglUq6jALOnWu0i76VSabO/wCUd3DDtcvKuG7i4jRXEfNL/wAR2Ul06Tn3eyJ9IH4MTg1j3BrnkwGU2Z9pJN2BxXn3teMr2MWs6Fsl3b/wdFvTat288/2EUrW1xLzhRpC8BtqHJpPFxyGwLSvSqqO/7ye3/VdyKcoN7emO/wBsXZrQcXO67zLj7hwGS9a2oRoU1CPZHBWqOpNyfclC17uzxVqstEJS9kUpx1PSePtlM1b16abLrJGIgYvIjPGAexeFa0azs5yS888s9OrUh14xb8sSNz7C5xpC+4uJNV7YGJ2A4ujLYF1WtC4lSjCotCXty/yZValOM3KLy/6DlS1shgLXvqNvYEQyXHrl3ZGWKzha3MbielJRf8XfHwTKrRdKOe3YPhDxOPSfALwYFNu0Mat6vhkak4Jvyx3fy/kpC7cYyxy9vpDrKwY0BgBABF05OBzB7d66LyzjcU9HGOMdjKhXdOep7obOkKkEXKcnaSSGjcGxjA4rnl4fVnJaqstKWGl3N43MIraKz2EU68CJk4kk5kkySvUhBQiox4RyuTk8vki1bTmtDPuN6sPnTFj+7tPssVKh123DO0LM6QQAgBACAEAIAQGM5Wvm933lL2laHJjceg4zZ6TSHFzoIBhsE3jGGOQH5hbHGNsMKSB0VUIJlgrs5xnOGGXheOfRnHJc9z1FSl0l5uxpSUHPz8Eu36Qa+p8XhSYAymDndGbjxcZK5rC3lShqq+uW8v8Afg1uaiqSShwuBPwiYkkhskNJN1pOZA3rpVGEZ60lq9zHqSccZJVF9/HDo4yTEYgepC0cVnfkqskm88GCDMx34iPI+CDSOUy52AEzxGOzflioCXuKpB2AAAnLZu8M05GlimucQCMjG3eARO7A+qDSeU6s7cMMhPWygIRgWxrjOIEQDJyJLQBl+kEJ0jNWuRBnAz5GCDxUjA0bYgGnWxSSRa1qVyrRN1Fq3tMWX7u0ey1ZVOTrtuDuazOkEAIAQAgBACAEBjeVn5vd95T9pWhyY1/QzklhDuZqQ54btALQ0wJ6UuBPYAVszkXBXVcAhQZvqSRYqKAONqoCRZXXntbMXnATukwoBYWZpm60hwewnGRgH4DA5lzAO9QWSJLLTUvMN4dNzW3gN7g4gg4SCcoyjYcRO56yoTF110EEiADAv3S29hjhejcgweU677zukZa/rQBg6+Z77rYxjEIQOU64kHnCJwIloLYDXCcMhEZZgZIBqz2sdY1C0yRgRN0AlpA2w4DD0zTAPLTag1vRqSYgEOmYccIziGtPcO5gM9tFenePSkXyGwSQGXhEd0oMIr6tpxMZTh2KSBp1oQDTqykF3ybOnS9m+6tHstWdTk6rfg74szoBACAEAIAQAgBAY3lY+b3feUvaVocmNf0M5HYrKXMcb90NBMQ4zgNowG7ErbJxor7TkhUiSpJFtYTkCewFRlEjzLLUOVN57GOPuUZQwSKWjrRILaNadhDHDwMJlDBJp6HtZgCjVgZCCI27Uyidx5urtrP+C7vLR6lRqQwx5uq1rP8Ahx2vZ+KjWhhjrdT7WfosHa8e5NaGkfZqTadppD9Yn91RrQ0sfbqLW21aY7nH3KOohpHBqJU212/8CfenVROkU3UQ7bQO6n/5qOqRpH6eoTTnVeexoHrKjqkqJW6y6uUbLTm/Uc8gkNluWOJw3rCpdOLSR22tmqqbbMdpDSVJghrHXt5fs4thI15yN3ZU0XHI3bXVNL0rwAu060RxaFtqb5M+mobI+jkAIAQAgBACAEAIDHcqw/s933lP2laHJhcehnKLIw808dGM3TE4DoXBnMkzHfgtWchN1PpNdagHCRdfhAOziqz4EeToLaDBlTYP1QsDTA5+cMPJBgEB6gweIByjQc7qtJ7ELJN8A+i4ZtI7ioyiGmhkuTJXJ7zijJORxlMnYg3Y78H3lCcDjKY+i0n88VOC2EMaVtzLNSdWruuMYJMCTjgAOJJA71D23Lwg5PCOK64a5utZLQ0taHdESC4MBPWM4ukA4YLn0apZZ6lJdKGkxVeuSTv62OcrojHBSUtzdchh/tenP+lWP/1CujCR9LKSoIAQAgBACAEAIDJcqAmwu+8p+0rQ5MLj0HMLG0ilUxeG8DDHEiAH7zuwPctTkXBL1Fb/AF1v2H+irPgmnydLNMH+axN8Cfg4UEYPHMH5/koyBl1H84qMlWOULKADUqRdGQyvH8FWU1FG9GjrZC0npp56FM3G/WAA4k8B+ZXHKq2+T0Y0lFcESx6fdTe2nJdTLWi84n5STe7JkKFJpbEuKfJeRTrM5wCHDrD1XVSqKRw16GNxho+q33fxWxypDopOOZjs/EoTgL7BlifFBlDhbVcOiwgeHqoyWxJ8Iw3Ki59OyG8xxBLQ5xmGyYbI2ycOGe5Y1My4Om0WmWZHFbbVBfebtJMRkJMDsWkFhbnXN75K5+ZWpg85Og8g/wA7M+5q+gRFGfTCkgEAIAQAgBACAEBluUhs2J326fqrQ5MLjGg5fzMCWnCMfIOae894xVY1t9MuTllTfK4Jmp7Itbfsv9FpPZCHJ0QVexYG4GrwCEHgBOzzKYAoUJMGB5lQ0So5KvWe1RDW4tYQImAS3MnhPjC82rU1S2PWpU1GKM3bLTLcTjtMx/JZp5NsCbJWLgMBAIOWQAcSeCsngq0XugLQadYNklrsp3HZ3SB3BTCemRE4KUS+rVom6F6Z409ngidJ7gJzUGeG3getmkadCRTqUw5uckEntOY8QuWdbD5PVp26SWxldI6x1ZJAJaSL3Sc2DtILc/4ZLCVRt5R1RppIodarKbRcY6q9tN0m6TIvOEAxlhCU6zTDjtsZS26IZSaxt29dfzbnAGbzMCbpIwJ37wrdRuTNoxWlMl6R1PZWZfp9F8ZGIPcCVjC+cJYlwXqWymsomcjeiKtn0vT51pbeo14nbAb+IXq0q0aq2PLrUnTe59ELUxBACAEAIAQAgBAZrlBE2Q/bZ6q0OdzG49BzqgAGnoyYIOcOE4XuwxBH1SvOrxnKskpd9ilJxVPOCbqvZ/6227ldcR4TB4rvUpShmWzMYxSnhG5qtZTE1XgcNv8ABc060IndTtpSKu16xWdmUnwy3/zhZ/qkb/ovkbsmsdGq4MaSHH60Ad29XhXUuTOpayiti4srbzgBJx2YAdsLZ4wc0U0zLa02Coa7jB5sHDYCBtPeJ8F49RaZP7PZg8xWDM1rQJLR44bOCJltJJ0VUl0fRHmfz6pqJ0svtHn4xvb4Ts8kTzJEOOIs2lex4SvYS8p404+YrHnm5eRgPU4BZ1paY5LW1LXURStsdFxLgwXnGZjb3ry8xZ72lka2WQGWnMCQN4GB9QqubRnOOxQaxshrSPok+oMKsZbkJDNqtIDWYdMxBuw1xgTJ2ujt4o03udFLCWCbo21tdmIORHFctSGNzdb7Fhq8QdLWWP8AQtX/AOK9Xwp+WX4PK8QXmidWXqnnggBACAEAIAQAgM7r4P6ofts9VMeTC49Bz2mMCN/keB2TEHsG5Y1aK1xmluv9z+DmhU8rgyRoivzVW+Mw13mEvajhSbRvYQU6yRE0npJz3STJO/dvPDhtXhptvLPo9OFgoLZX4nHxK1iRgrWtcXANkuJwDfxWucEacnb9Ug8UKbaji4ubJ3g7sPBdFCWuG551daKuEQdcrTUhw5q9TAxdeukSYwznFcFecnNrsdttCOnndmFsejwcffn4LLU+DsVJMtAym2Wh4Dzs28MBkpecZJUEngudVrFfqQ7ANIceIxw9Fvaw6kvo47qSpo3Neu0Be1sePKRl9Y7Q80+g2QHNkDO7MYeIPcuS6y4G9jJdUzLdNsp1uZrNLHGIcJLTOA2QPFebGHc9py7Ey3uPOUXD68HiHYe8eCzm8siUfKRNL2YFh7f3ZVUZIn6K0Pz9lrC6xz6bucp3wS0PunMDZErtto64yyYVZuE0zJ2ElxNRz7znROAAEZBrRg0YnBcVeWdj0oxUWX+qhnStn4We0+1QXd4UvLL8Hm+I+qP5OrL1jzgQAgBACAEAIAQGe16/up+2z1Vo87mFx6DAU2y2MBjEzlOx24bj47xw1a0oVWk21/vH13MoQUobcgWSd0iY2CRJGGwFZ156rTPzg6rGKV1hfZUVqD3OutBLyV5cGj6BoshqsKTL9bnHE7Kcbd5IwC2TZXYm6v0GMpVagploZPWaL+GwkZ+CtnJZ7NI0mqlvFSk2oIxnqkxmd4C9C2glA8S9m+uyx1optqWZwIkNhx7AcfIlUu6a0fRtZ1F1N+5zzR2iqQrfFFxABvCTdywHFcC82x7OME2x2ajTqk3AH7yIlRwsF9KwbPR9ndAuCAQDM59q9W3goxyj5y8c5VGuxJrWeptHgt8YOVxZGqPDGEuyMY7tqwrPEdzqsl5igtLaTql4t6Q6pjEjgvNqTXCPchB5IOkapv090/hC5c7ms15R+tDr/B/oI9ySe5zJGl1LAFN/aPRen4etmcF3yjP/ANC6hrVCH02UnPc4EAzBMxGAnHek7Fynnsaxv4qKWMsqdTXEaddSkObSoVw0jaHGznEbDj5LptqKp5SMrqr1NLOurqOQEAIAQAgBACAEBndfP7ofts9VKMLj0GAs5wO3OR3YEb4K4LjMriK49n/kpTb6TwSdHXecaHGBBx8YUXCTt5avd/3OixeLiOPYvLDYGtN9sExE7+K8aMd9j33LJa/CmgQ4Su6FaKWGZOm29iqtFuayWuZ0XT1bsAEYh2MznsUdRLbBoqbe5a2CkxlK/BDGjIZ5ZAL0qP7s8WtDVVbKPTmsuJFOHUywmADN6QAJjDA4tPcTiBlXk5Rwjpt4RjLcxmh7U28X/GXThDCJa4ZjELz1hPDPYWZbp/zLsUxIquBAAgSSTd2k8Ttw3Kk3l7Fnsi81dtNV3NuJgxUO6A9wLQe4L2aOdKPBrY1PBqbPaCcGmeK2yZaROlWMfSeOjJG3K8MR7lnWxp3NKUHGaZjbRSAAqVCGkYACA0D3n8F49dr2PZp45Kh9qv1Wu+iMuJkH3Lnyaz4JNkqSypvvA/nxPgoe5z4wP0bW9tai1ryGuLpumMmzB7gvTsKmFg1xB0pNrdGw50u6x7CvTWWeBwZ7ReiRR00yoP8AFs1pdswLX2QECBiNsmTLjuCYw2JSzg6EpKggBACAEAIAQAgM3r+f6ofts9VMeTG49BzyzPG2AdhORnAh27Zj44LhuoyVRPlfHKM6LTg0FN2Pir+Ir9g8Gvhr/wCQjR6AtYLS05gwvn4vB9HJDmm6L3smmWhzTPTF5p3hwXRBLOWIrsU1K1gvaLTSo9FwIdRLhfzwIOQyXTtJpIiopU4PzPcttIaVDwIYWR1XU3QWjiNo4Fehk8nCW5nLSDekQ6doAa79ZvVPd4KrROohCzmlerNdzbZh8joh0EgyeAOPBYzt3Pg6KV3o5I+j9Oi11DTY6QMycA6MgOG3jCiFpJPVJ7lqt4msJYN3o3GmADJYbrjlIdJad04OHcF2LdbHE3vllnZLYJujL1V4s66VNOGodtb8DH53+nmue7lsWxjk51pizue7EmW3SMd4Byy2ryHLD3OmDFVmQ0PaIcCJ4rGL3OuS2JWrtS/TqOz+LBji11QHvwWs4pPBySeApm5Xs5J6Bqdb6JDmOaIOzGARshdFrtINvRL6N9ZDIg7F7cdzx5LDI1NkaUs2P+Utfd8bYlLKGsUAEAIAQAgBACAEBmOUUxYz9tnqrR5Ma/oOdWWobpAcM4unGS4ANuiM88dkZ4rirqKrqUl7b+xlTy6bSf49xNB/S8VbxDe3Zr4b/wDQifo+pAcZjJfOSR9Oi5sGlQWvvlsNzkwQImV2W9KbjqeDjqXNOFTTvkzrbS2tVLmiAOqDmd5712UYGderqLWk0ETlv4FdqRxuR5UsgOYlW0lclZpTRZqUa9ITBYKgE5OpuEx+q5/grQ8rKyWTH6s2Dm7S1p6MOh04Ey0x4ytFSym0RUrp4g1vk6jY60B8ZXR7bY/e81kX5aIH/qF17ss/ADYqN4Z7dvSzRTLylar1InaZ7xs8x5LkupZMascTMbpWqS8nY4kDsbF32fNcEYub2OmhQc0Lstsa5pDsHDZvVXRkpacGyhPOnA7q46620AYfJlvC850/nitqtOUI+YzuLdwaz3GtJUTzbwMpkj6rpEFp2HHyVLfeQtYKc8M1OqmmOfaCetk4bnDP8e9e7Tl2PMvLd05NFt/7pZ//AIdr/bWJaM881KgAgBACAEAIAQAgMpylmLE77yn6q0eTG49ByqnVWkkmsM4eGSLNU6XiuLxBfsWd3hv79EqzWq7ewk4R5rwNGWj6OU1FNsqrXXl8H6UjyP4rvjDCweNGWupqLyysF1ux0CHbnceB9664R2Lye5OpWmC073XXDYDt8/VbJmZYAjLwWhU8AF9k5F109j+gfJ3kgOXaWJbWLjg44ztBafLEK08p4RaCThk6VTddpNkw5zWvfuHRlre4O8XcAqyWCImR0nb+mQA4XsW8cPLKYXPN7H0FhWh0unJ7lzonSbvg43imfFznNb7lxV+BUhqllEe2tEiMgB5Fy2saflcj0rGOI5GOIXfoWcndhewux2kMcbxgOEHt+ifErjvYZjsc15RdSlt2La3P6BP1mz4wuChtUR5Vos1UVWq1pNK1gDqPEng4QJ8D5BetqxM38VgmsnRaTp0rRG6x2rzq2FdDPlpLDNYoKggBACAEAIAQAgMjyomLC77yn6q0OTGv6DklMOgmDgtTiwPWdxDh2Fcd9+5Z2+H7V0O0bSJIO33Lx6a3TPZulKVJqJErY1WcXRO7A4+i7Wk+DyaCkm8mnoU7ogiRkRu4greKwbt5I2kGOY4EYsdcIduc1wEHiWk/8VZojJbU3ntce+AroqxVorXREXnZgbTGOJVuCCk03q+2paarr10X3mBEYukkyMO0KVOUe5WVOE+SbXdfnHoDLjxPDcqN5eTSKwsGN1lthvsu4NDx2knP1XPU32Oyls0yXZ7f8Qccb93sDS537zVhoUj27aOplhpS0APjc0ek+9b2u0WenZx8mCF8IJXRk7VFdyPaqgjErKo1jBE8YwjR87foYf6YPoV5kE41Vk8SjDTXKRlYirTc3Ag59q7qzw8onxVPCfY6VovSQfb6LsosloBO+9UsZHeC1w8F3UnqifK3C0b+5sPhzVp0zm6iD4aE0DqHrbUo0E6x1tYKMFlIWHqME5PZUEnqAEBj+VR8WAndUpe0rQ5Ma/oMjoXVHn7LzzHC8QXBuDiccZ44RCu20ZxpprJkzaACGAZFxJOZMR3DBc94s0maWLxWRDtNfGcCvJjE92XwPWP414IwDAT3u6PpK6otNHlqlKE22+Tb2e1tawCoZcBEgTA2TC6otJbkNDWkKjXMiZa7bxBkKW9iMEGjpVregL07SBIHgq6uyJ0j9lp1KhgA9KGgduEu8VKTZDJ1qdfe8jqF7jxdjgArEEW3NwuzG/Hd+HmVEvYtEx+sVmljnD6MR4iT2mFhJYOmDK6k8xA6sz3kD3BUprk92yfJPr2gvdPAeTQPcrJNcHqUpaIrIoUj9LBaqEn6jR3FKCzOa/me82OH54Kf0+Thq+L2UP4ssm2W1hsjFwLAyMu/zKzlZZaeeDya/jdunmCbZeaG1nbZWXbPZ2Bx61R5Lnu7YAjsXUqC7njXfitS4ll8dkRq+sVWpa2VHXQTRqjoNu5vo578l028EpHn1q0pw3LWlp9+9dTgjlU2WFm085UcTRTLeyaXnNZuJqpF3ZLUHLFo2iycwqpoh1pVSwsFQSLUEmL5W/m933lP2laHJjX9DOW6H1pr2ek6lTIuuEAkSWT1rvbxW7RyqbWxA0dZn1qgp0xL3TEkDIEmSeAXD4jVhSoOc+EdNj++RdN1HtDj8Y+jTxAxcSZOQgDPvXzT8WpL0xb/AAe6455LnQOqDGNe/nxVDhAuDogtJnGTOPoqLxqaqKDhhtpb/JlKgmtRa2SlAumJGRjMceK+rivc85lLp6ywx4bk4ZfpcO0SqyjjglMh6K0c0AA4hvWM4F0Y9+89yRiQ2XlDSDGm8CGtYC4Fxi84dQNbm7pEHsBWiyU1Jclc7S9JuTseEk/hPoiiyrqxIVXTLNjST2AQOCdPPI/ULsiDbq5qggU4aBLszszOGCrKMNsvkK4kt4ogsZzeAwwHgRI8ipjThFNov+vuFtGWCXXs5bfDn9JhAj6x4ZeiiM08aY7P+hSdxXlnVN/zG4YDjJ6Yk72bYG/vV26kuPY5213yz2lWYLnQmAbwJ605eHYonTqSz5tuwUoprYaC2SwsGY7TQgXTYTWY7YKbwe91OPQregvMytR+UsWrpZiibZmEqjLxRoNHWJ52LGUjeMWanRliLc1i5I6IxLZlJZtmiQ6GKuS+BQaoJFIDF8rnzc77yl7StDkxuPQcPW5xF9qQ8C2UycBD/wBm5eV43SnUs5xgsvb+6OuynGFZOTwjcVmWcPc97y4mqyqAAYa5gIbjtzPkvmaVjfypqMYJbNb/ACerK7oJ85GKOmqVBlymx7gJPSIGZJOPeuqn4DcVKqqVZJYa2XwYS8RglpiiFatY3unm6QA2nF0YE7I2A+C+pbgmlJnAqspcIqa9trVgWkgAtmIAkHDAqsqkI8/REZVJMh8ySGS+A+cCTAjvhR1Um1jgrhvGWR3NbcBnp3iCNgaAIPjO3Yrxc3PDW2MlXjGRVOowBstkh0n9Jv1fyFEoVJN4YUlg8daMHAAAOM5CRiDGAG5FS3Um3sHPZpBUtTiSZi8IMboj8fFSqMOH9h1H2GnvJzM4AYmcBkOxaRjjgrnJFrW+k3rVGD9YJlIsoSfYgv1ioZNLnHc1p96akWVGX0KZpGvU+SstQ8X9Eef4pu+ET00uWTKGitI1Po06Y7C4+8K2iX0P2a92T7Pye22r17RUjc1t33qNHuyyl7RNdoDk5fRbAnEyXOMuPf7lpCpGBSdKVRmlsmpMdYpKvkRti7smrVNmyVk6rZrGikWtGyNbkFm5NmqikPhqjJY9QAgBACAxnK2wnRz4GAfTceADsSeCtDkyrLMThq3OEttVv7yzsf7DlWXBDNfagqEFXaFJYjfCXNDmtMB2fgR6E+KznQhOSk+UaRm4rCIbnneco7t3YtHGL7FU37karUa3rEDtIHqp2Jw2QK+m6Dc6gPZLvRQ5F+lJ9iG7WZhMU6dSoeA/J8lGr2L9F92Lp2i21PkrLA3u/iQp8z4RKhBcsn2fVbSdbNzaY/RE+g96nTLuStC4Rb2Pkkr1PlqtV3fA85UaV3ZbL7I0mjeRui3rNB+0S71wTMEMTZqdH8nVCnEBo7AB6BOoOk+7Luzar0GfRlQ6jLKlFFjR0dTbkweCrqZZRRIbTAyCqWwLQAgBACAEAIAQAgBAIq0g4FrgC0iCCJBBzBBzCA5lrbyVgzU0eQx2ZoPPxR+7dnTPDFvYrKTRnKkpHOtGWoWW1htrmg6nevNqCCJa4AiOsCciMFdyTRyyoSXBY2/Xqxjqvc8/osPqYVcoKhIqqmtD6hihZaruJEBTl+xfoJdxHwXSlbqUW0wd8Ej19ExIso00TrLycaRrfK1iBubP8PRNPuy6a7IvLByJAmarnOPF0egTESczNPo7kisrIljZ4ifVNSXA0N8s0ti1Ks1PJoTWSqaLahoaizJgVXJltCJjKDRkAFXcnCFwhJ6gBACAEAIAQAgBACAEAIAQAgBACA8KAq9N6u2W1gC00KdW7iLzcR2HNAVVDk+sFP5Og1nZ/FXU2ijhktbPq/QZlTCjWxoROp2VjcmgdyjLLJIeAUEnqAEAIAQAgBACAEAIAQAgBACAEAIAQAgBACAEAIAQAgBACAEAIAQAgBACAEAIAQAgBACAEAIAQAgBACAEAIAQ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Rectangle 10"/>
          <p:cNvSpPr/>
          <p:nvPr/>
        </p:nvSpPr>
        <p:spPr>
          <a:xfrm>
            <a:off x="133804" y="2133600"/>
            <a:ext cx="8400596" cy="1323439"/>
          </a:xfrm>
          <a:prstGeom prst="rect">
            <a:avLst/>
          </a:prstGeom>
        </p:spPr>
        <p:txBody>
          <a:bodyPr wrap="square">
            <a:spAutoFit/>
          </a:bodyPr>
          <a:lstStyle/>
          <a:p>
            <a:r>
              <a:rPr lang="en-US" sz="2000" dirty="0"/>
              <a:t>What is Marriage?</a:t>
            </a:r>
            <a:br>
              <a:rPr lang="en-US" sz="2000" dirty="0"/>
            </a:br>
            <a:r>
              <a:rPr lang="en-US" sz="2000" dirty="0"/>
              <a:t>"An intimate community of life and love willed by God in which a man and a woman make a complete gift of themselves to each other for the rest of their lives."</a:t>
            </a:r>
            <a:endParaRPr lang="en-US" sz="1600" dirty="0"/>
          </a:p>
        </p:txBody>
      </p:sp>
      <p:sp>
        <p:nvSpPr>
          <p:cNvPr id="12" name="TextBox 11"/>
          <p:cNvSpPr txBox="1"/>
          <p:nvPr/>
        </p:nvSpPr>
        <p:spPr>
          <a:xfrm>
            <a:off x="155575" y="6059269"/>
            <a:ext cx="5868914" cy="646331"/>
          </a:xfrm>
          <a:prstGeom prst="rect">
            <a:avLst/>
          </a:prstGeom>
          <a:noFill/>
        </p:spPr>
        <p:txBody>
          <a:bodyPr wrap="none" rtlCol="0">
            <a:spAutoFit/>
          </a:bodyPr>
          <a:lstStyle/>
          <a:p>
            <a:r>
              <a:rPr lang="en-US" dirty="0"/>
              <a:t>Play the following clip from </a:t>
            </a:r>
            <a:r>
              <a:rPr lang="en-US" i="1" dirty="0"/>
              <a:t>Chosen:</a:t>
            </a:r>
          </a:p>
          <a:p>
            <a:r>
              <a:rPr lang="en-US" dirty="0">
                <a:hlinkClick r:id="rId3"/>
              </a:rPr>
              <a:t>https://www.youtube.com/watch?v=47LaozR2NCs</a:t>
            </a:r>
            <a:endParaRPr lang="en-US" dirty="0"/>
          </a:p>
        </p:txBody>
      </p:sp>
      <p:pic>
        <p:nvPicPr>
          <p:cNvPr id="13" name="Content Placeholder 12" descr="Bride and groom holding rings in golden sunlight">
            <a:extLst>
              <a:ext uri="{FF2B5EF4-FFF2-40B4-BE49-F238E27FC236}">
                <a16:creationId xmlns:a16="http://schemas.microsoft.com/office/drawing/2014/main" id="{29BCAE6B-7C92-0738-C2DD-570D62137C23}"/>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334102" y="3333183"/>
            <a:ext cx="4340225" cy="2893484"/>
          </a:xfrm>
        </p:spPr>
      </p:pic>
      <p:pic>
        <p:nvPicPr>
          <p:cNvPr id="15" name="Graphic 14" descr="Clapper board outline">
            <a:extLst>
              <a:ext uri="{FF2B5EF4-FFF2-40B4-BE49-F238E27FC236}">
                <a16:creationId xmlns:a16="http://schemas.microsoft.com/office/drawing/2014/main" id="{7EA05008-E5D9-8848-1CA9-61AF17666F6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8493" y="388938"/>
            <a:ext cx="914400" cy="914400"/>
          </a:xfrm>
          <a:prstGeom prst="rect">
            <a:avLst/>
          </a:prstGeom>
        </p:spPr>
      </p:pic>
    </p:spTree>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92995"/>
            <a:ext cx="8229600" cy="1143000"/>
          </a:xfrm>
        </p:spPr>
        <p:txBody>
          <a:bodyPr>
            <a:normAutofit fontScale="90000"/>
          </a:bodyPr>
          <a:lstStyle/>
          <a:p>
            <a:pPr algn="ctr"/>
            <a:r>
              <a:rPr lang="en-US" sz="4400" dirty="0">
                <a:ln>
                  <a:solidFill>
                    <a:schemeClr val="bg1"/>
                  </a:solidFill>
                </a:ln>
                <a:solidFill>
                  <a:schemeClr val="accent2"/>
                </a:solidFill>
              </a:rPr>
              <a:t>How does God see marriage?</a:t>
            </a:r>
            <a:endParaRPr lang="en-US" sz="4800" dirty="0">
              <a:ln>
                <a:solidFill>
                  <a:schemeClr val="bg1"/>
                </a:solidFill>
              </a:ln>
              <a:solidFill>
                <a:schemeClr val="accent2"/>
              </a:solidFill>
            </a:endParaRPr>
          </a:p>
        </p:txBody>
      </p:sp>
      <p:sp>
        <p:nvSpPr>
          <p:cNvPr id="4" name="AutoShape 2" descr="data:image/jpeg;base64,/9j/4AAQSkZJRgABAQAAAQABAAD/2wCEAAkGBxQPDxUPDxAQDxAPFBUQDxQPFA8UEA8UFBQWFxQUFRQYHCggGBolHBUVITEiJSkrLi4uFx8zODMsNygtLiwBCgoKDg0OFxAQGywkHyYsLCwsLSssLCwsLCwtLCwsLCwsLCwsLCwsLCwsLCwsLCwsLCwsLCwsKywsLCwsLCwsLP/AABEIAMIBAwMBIgACEQEDEQH/xAAcAAEAAgMBAQEAAAAAAAAAAAAAAQUCBAYHAwj/xAA9EAABAwIEAwYCCQIFBQAAAAABAAIRAyEEBRIxQVFhBhMicYGRMqEHFCNCUrHB0fBi4RUzQ3LxJGOCkqL/xAAYAQEBAQEBAAAAAAAAAAAAAAAAAQIDBP/EAB4RAQEBAQABBQEAAAAAAAAAAAABEQISAxMxQVEh/9oADAMBAAIRAxEAPwDxCVKhEVlKiVCIMpUrBEGaLFJQZIsZSUGSKJSUEpKiURUoVClBCJKiURKKJSUEooSUEykrGUQZSo1KEQJRFCAiIiCKUQEUoioREQEREBERAUwiSgQkJKSgaVMLFEEwihEEyihEBERAlJREBERAREQFCIgIpQIIUoiApRQgIiICKYUIJUIiAiIgIiICIiApREBQpUSgIkogIihBKKEQSihEEqERAUoiApRQglQiIJUIiAiIghZSohQgyUKJUygIiICIiAiIgIiICIkoCIoQSoREBEREEREVKIkIClWGByt9TZsxveGt8z+isDk5sBM9B+ymxZzXPIryrk7m7gGJmJBEdFXYnBlu0+RTYWWNREIRVBERARRKICzpU9Rj3KwW/QphrRuSb+aEYHDtjb53K+L8ORdWNOnzH5fJZmkQOc8IU1rFKRG6K4q4ZpHXktCvgy3bbqmpjXW/l+S4jEtLqFCpUa2xc0eEHlqNlqYYtbUaajS9gc01Gg6S9oI1NB4SJEr9LF1MYdjqAY2i1jTS7trBS0ESNI4iOSz334tcc+TwPD9kMW8x3TWTxe+mB8iVa1/o0xjQC12HqTwa9wj/ANmhelvaA82sbxwCsKGNpsGlzmgiCASJhcvd6dPajyij9GOLIlz6LOgL3H1tC2aH0WV5mpVZp46AZPqdl623NqP4r9A4/ovoM3obaiPNrv2U9zpfbjzrDdg6VK5w4qEfjc50+hsvvW7PUnDScMG8IFNtvYLvRmeHd/q0x5kD81JpNf4muBHNpBCz5VqSfjxbNOxzASWP7v5tHm03Cpa3ZWu34dDxwgwT6Fe+18uY+z2tdIgyPkuQzjKfqztdP/LJgtP3Cdo6Lc9Ss30+a8gxGVVqfx0XjqBI9wtNe2UsMHC91oZh2Up1/wDSbPE7H3F1uer+sX0vx5Ei9Br/AEaOJ+yraejxPzWmfo5r301WPj8LTHuSte5yx7fTikV3mXZXEYf4mBwH4DP5q4+jbs7TxdepUxJ+zwga8sdGl5JMaubRpMjjbgrepmpObuNnsJ2IdiAMViGtbSMdy2rMVf6y3i0cBsZvYQ607WYOnicUO5YHsw7RSYKY8AA/2i9+AsusZlhxTy973tpOAaGTBLBsLfCDuRxm/JWBwDacMpsAHTYLhe7uvROJJjhMryhzzoqNdSa22lvhkc5CvcPlQpCAJA5QSepG5XTYfL5uYC2TgWjgJWb01kjz/NsKOXlbpcTwXP4zBtcNIGki33fkCvSM4y6Rqa0Oi5B+8Iv6wuBzMaCQGESY8QiJt/f0Wuaz1HHZrlpZdskcbKpldDjahBidTpLXggxHAz6KixLYd816I8/T5ooUqsiIiAroN1NBHIRzVKt7CYiGxy/kqVrlZ0qN54Cw81tUqF4GzvbhdaNPFbAbrfp1QZP4b/K6xddJiwZgWhpJALr8OEDlvvK+dLKO9kAgWHW6ttDXDUIhwkR5AAfI/JWGBoiRFpF+ZMiP50XPydPFxlbs2A8teY5ECAfVek9jatU4LuS1tY0SKdN9V40hukaGwG2gDlyWxQw7HsJczbgRxFoHT9186eEjU2m5zA50w2QJH5bws3rVnMit7Q5l9Tp6HaaldxOgMmL3kzcNC2OyWWE0+/rnVUqeI8/TkFoVsj1YgVXh1QcdROoxEHqPyXS4Wn4T3bo/pMwPLkpfhW1UYDHt16GVsMpUx58VXMpnWPH8J8W0j+BWTBAkDV5Cf56LKvtTpNPAQfxAXWviMtGrUyWH/tkj2jh0WzhsS1xgENcLlrhBjyPBbbuo9RwRFPrrMG7anmNLvcW+Src2qufTLTTfJg7B3GeHkumdRa7cA+a+JwDY+EXVHHZRJJncbzwV534YJJHNbGYZXPibLXcxb35qmdlNQkOcXOAuBAHr5+iDcpE1jAszjzdx/nkrinQDRGwGy0sv0xDbFtiCCCPQrcq1g0GSoKDtOWimZ3KpOw3ZrxVMU4uAq+BjASGuaDJLhx8QtPLqtXtbmesCDYucB6Wn3ld52aYPq1KNjTYR1loK3/ZE+23SpBtlgKgL3t/DDh1DhYj1DvZb72iFT47BEkPpugiY42O46g/JYVvUKlvJZly+FGkWtv8ANfN9eEDFC3Nee9qqQJMNc+eAtpjrx/4XZYnEn+y5nP2S0G4PGLHzla5+S/DzV4dr02M9faVXY34o5SuizBgbqiPxE9QuXqukkr0x5uv4xREWmBERAUgwiIqQ8819qOMc08xxXwhQg6XJ8+0eB92TPku4yqoKzfs3A8osT1XkYKscszeph3AscRF44Ln1xvw6c+pny9iY9zLEQSdV/Lf3X3o4lriHGQb6gCPEI381xeXdtW1A3vmwWnhsf2V5gM8w73gh4aTIM73/ALhcbzY7TqV0DaoNpjTIk7ED5fkvniKUS9siYuJt0PuOSNotEGz2G9riQBHp+y3cQwPZAtOxHDqstNTKsVqdpfDHyYPB0R6bLomEEfLZcbiwA6DPhjjcz62W/lWaFroc4lthzI34oi8xmH1CHAObvfgeY6rRY+rStTd3zPw1J1Do2pF/UHzVk0ahIcefBBT6n8vkoKen2ipd4aVRxoVLSKsAGdgHTB91b06hNmuB9dlm/DNIi0ceRVQ7IaQcX0gaD3bvoHSeMS34XR1BV/iLuDHMr7U3sNiNLuR/TmqdtCs2wqtdAiXs8R6ktIHyWrmDMXpPdvozwnvEGv2ixbmVQKBBIseRnf8AILSp4Ktimw6o9nPRH6yvpl+FrN8VanqduSHAklXWEzDQINB4jloP6ork837BF9MaKz5pthoIaQeZNt5K6nKKg+rt0AzTboc0btLQAQtr/HacgFrmAzLqjHBojhJESZ+S+VSjpqGtSiHD7RoIDXcnD+r8/ZLbUfTC48VQ5kjW3gDu3gf5xWeXVNTIcQH0/AYPxQBcjgVyOYVxTrGvSs9ni0EwTHxCdoPtKtcM0V3U6tNzmagXOEkhwI2dG8TZMV9M6zp1NzGMYX6zpOncL6VBqaHCQfvDiFo57l5o02Oa4ucx4eTteZb5DVp9EbnjKjC4+Fxs4G0EWIIQTUqgG653P8yYLBwJ3t/LKhzTOarqppsBMzEHgtnLezD8SR3rg1pudJ36auC3Oc/tZvW/Dl8a92If3dO/4z91reqoqrdLi3kSPYr07PssZgqL+7AaGNJtxIXl5M3O53Xbi649zBERbcxERBKlQhRUrFZLEoCIpQTTeWmQrClj2/eb5wq1ENx1uWZu+kZpVjpP3STHCQRuNuC6zLO14BHezI8p5Ryd5ryhjyNluUsceMHz/fiud4ldJ6mPZ6b6ddpxLXahJa4XDmxMyOBWgaTdUsf1EnccLrgcnzp9JwdSqFrtix3wkeXFXzM+1DvH0X6ZAmjcA8iNwud4sdZ3K7HLs0NN2l+ot4ch7dF1NLGgsDh4gvNsHm1N5+xqQ8GQ2rafUq3wmYvp0zLWkAkmDfrY+qxY07AY2mTGsSeEifZRUxAb1mwhcLVzkneiGtIMONiT0tdaTs2qtZuasWhwqeHmJFiniPRBjQevPkBzlfVuLZYSF5eM8qi7NbAfiBkj3IutvC587Tps19i4umDpIiB6J41Nj0l2LptbqcQ1vHlZarsaNxQfB5wD7LzvMO0zW18Mxzw5jKmqqT4WjwkMF+AcQT5LusPmzKohpgAWNgZ8kswhic1pNBLvABuHiCPXYqvfQq2q4WBTPi7uqSGm2zY+H8lGcYD61RqUXgS9pbqEXBFnRz2U5VnljSxA7uqyz2CdJG2pp4gqK0c9w7DUoVC0j6we7POlUi0uGxnw9Vjhe0H1F5oYqloLTDajR9nUB2PQnkeM7q9NFlZjmm+q7HkCZ3aepBAv0Cp86wFSu8VXU9TS3usRTaQQ9t/E0mNp/kKzBp532ma9pIcAyN3WHzXn+Y9pGFzi1peTxuGlXdT6PX6pdVdVaPha+dQHKZgn2XwznsOGU9VPwuiReQ7mF058Y53yq47GZL9ZoGu8g1HGT1HADoumxEUQCIaeEdAuH7IdoHYSn3FRrvDOlzRNjwIWn2k7ZF+plL4iTJOzPIc1LzbVnUkbH0g52Hs7oHxPiY5DifyXArJ7y4kuJJO5O5WK7c85McOutuiIi0yIiIJRSoRUhYlZLFAUqFKAihEEqERBs4c6rbFWOFxz6BmTBEGYII6g7qmBjZbAxRIhyliy46bDNdVbrpMFRou+JD2noNirLA4ouADnRp+6Yjp8Q3C4/B499I6qbyw9PhPQhbdXNDVvZjz8Ra8AO66SP1WLy6Tt378dSpMLi4FwiweR5iAtah2jLjZutvAQA316dFwZxfiGp2r/AG3P5KzoYukCDUaXxwqEBo/8ePss+DU711VbtG7iaRb+EOEj1VHmfaEvIpt0NLiG6t9OoxPzWbM6wwEGnTjyF0q5jh3kQxk3gW0gcypJn0tu/b0bLuzmEFCBSY5zhcvAc9/UkrjMybUwFWWsJoTdgJJpjg5hFyOi0Mqzmu1730RUfQZ/mPEaGngL726roMD2jp4q1Qt2g6ov5hZyxdlWOV58zT3hqACJHI+i+mOdTxbddN/d1WXY/j5HmDyXK5pk9MnXhqgB3Ld2yq/BZtUpP7sth3CJgp4/cN/XTU+0j6HhrtcHC2oSWkdDyW5ge1IcZJEfNVlDFU3lrKzmu1GXNaQTE7E8AuQ7Q4mmyoHUCWgWImz4O45clZzpeseqf4019mj18+HmqjtHm7GtiRt7Lz09rHsbppti0STtzhUuLx9SsZe4meHBWekzfVn0s80zkEkUt3TLuU8uqoipRdpMcbdQilFUQilEEIiIjJQsiohFFiVmsSghZBYqQEEkIUUFAREQEREBQpCEIIRIREEREFrgM/q0qP1cO+xMktAAmeZFz6r5w13jDww8gYVcimNbVpQzipSMB2oKxp121IfWcxrdzLgSSAYAAvvC5pEwnVW2Mzl4mnQqPbSiDMAvjcnjdVRM73UKUkxLdIREVBERAREQEREBERBlCkBSiKiFBas1EojCEWRWJKAoREBERAREQQpREAKVCIBULJCEGKKUQQimFEIClRClAREQEREBESEBERARSiD6QkLKEKKxhQVkoIQYFRCyhERgiyhQghFKhARFKCEUqEBERAREQEREEooRBKKEQSihSAgIrB2QYoWODxQJ2mjWv/8AKyp5BiXagMPV1U3Bj6ZEVtTgCGikfG4wQbA2vsgrUVmezuLDdRwtdo8XxMc1w0ML3HSbxpBvxggXSl2cxTiR9WrMIAP2re7mXBjQ3XGpxc4AAXJNkFYisj2exY3wWLF4vQrbzEfDvNl8qOUV3t1Mw1d7ebKVQixINwOYI8weSDSRblXK6zCWvw9ZrhuHU6gI8xChB8kREUWKIglYlQiAoKIiMVKIghSiIChEQEUoghSiIIREQEUogIiICIiDcOeYkkk4rEySHH7arJLXl7Sb7hxLh1MqBneJAgYrEx4THe1Y8MBvHhpbHKAiIif8cxOnT9axOmCI72rpgzIieMn3W/medYnusOfrWImpQdrPe1Zf/wBTXHivezW78hyREFe3OsSLjFYgEmTFWqJOvXO/4/F533UnO8SRBxWJgiCO9qwRyidrlQiDF2b4gmTia5JuSatSSfdSiI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PDxUPDxAQDxAPFBUQDxQPFA8UEA8UFBQWFxQUFRQYHCggGBolHBUVITEiJSkrLi4uFx8zODMsNygtLiwBCgoKDg0OFxAQGywkHyYsLCwsLSssLCwsLCwtLCwsLCwsLCwsLCwsLCwsLCwsLCwsLCwsLCwsKywsLCwsLCwsLP/AABEIAMIBAwMBIgACEQEDEQH/xAAcAAEAAgMBAQEAAAAAAAAAAAAAAQUCBAYHAwj/xAA9EAABAwIEAwYCCQIFBQAAAAABAAIRAyEEBRIxQVFhBhMicYGRMqEHFCNCUrHB0fBi4RUzQ3LxJGOCkqL/xAAYAQEBAQEBAAAAAAAAAAAAAAAAAQIDBP/EAB4RAQEBAQABBQEAAAAAAAAAAAABEQISAxMxQVEh/9oADAMBAAIRAxEAPwDxCVKhEVlKiVCIMpUrBEGaLFJQZIsZSUGSKJSUEpKiURUoVClBCJKiURKKJSUEooSUEykrGUQZSo1KEQJRFCAiIiCKUQEUoioREQEREBERAUwiSgQkJKSgaVMLFEEwihEEyihEBERAlJREBERAREQFCIgIpQIIUoiApRQgIiICKYUIJUIiAiIgIiICIiApREBQpUSgIkogIihBKKEQSihEEqERAUoiApRQglQiIJUIiAiIghZSohQgyUKJUygIiICIiAiIgIiICIkoCIoQSoREBEREEREVKIkIClWGByt9TZsxveGt8z+isDk5sBM9B+ymxZzXPIryrk7m7gGJmJBEdFXYnBlu0+RTYWWNREIRVBERARRKICzpU9Rj3KwW/QphrRuSb+aEYHDtjb53K+L8ORdWNOnzH5fJZmkQOc8IU1rFKRG6K4q4ZpHXktCvgy3bbqmpjXW/l+S4jEtLqFCpUa2xc0eEHlqNlqYYtbUaajS9gc01Gg6S9oI1NB4SJEr9LF1MYdjqAY2i1jTS7trBS0ESNI4iOSz334tcc+TwPD9kMW8x3TWTxe+mB8iVa1/o0xjQC12HqTwa9wj/ANmhelvaA82sbxwCsKGNpsGlzmgiCASJhcvd6dPajyij9GOLIlz6LOgL3H1tC2aH0WV5mpVZp46AZPqdl623NqP4r9A4/ovoM3obaiPNrv2U9zpfbjzrDdg6VK5w4qEfjc50+hsvvW7PUnDScMG8IFNtvYLvRmeHd/q0x5kD81JpNf4muBHNpBCz5VqSfjxbNOxzASWP7v5tHm03Cpa3ZWu34dDxwgwT6Fe+18uY+z2tdIgyPkuQzjKfqztdP/LJgtP3Cdo6Lc9Ss30+a8gxGVVqfx0XjqBI9wtNe2UsMHC91oZh2Up1/wDSbPE7H3F1uer+sX0vx5Ei9Br/AEaOJ+yraejxPzWmfo5r301WPj8LTHuSte5yx7fTikV3mXZXEYf4mBwH4DP5q4+jbs7TxdepUxJ+zwga8sdGl5JMaubRpMjjbgrepmpObuNnsJ2IdiAMViGtbSMdy2rMVf6y3i0cBsZvYQ607WYOnicUO5YHsw7RSYKY8AA/2i9+AsusZlhxTy973tpOAaGTBLBsLfCDuRxm/JWBwDacMpsAHTYLhe7uvROJJjhMryhzzoqNdSa22lvhkc5CvcPlQpCAJA5QSepG5XTYfL5uYC2TgWjgJWb01kjz/NsKOXlbpcTwXP4zBtcNIGki33fkCvSM4y6Rqa0Oi5B+8Iv6wuBzMaCQGESY8QiJt/f0Wuaz1HHZrlpZdskcbKpldDjahBidTpLXggxHAz6KixLYd816I8/T5ooUqsiIiAroN1NBHIRzVKt7CYiGxy/kqVrlZ0qN54Cw81tUqF4GzvbhdaNPFbAbrfp1QZP4b/K6xddJiwZgWhpJALr8OEDlvvK+dLKO9kAgWHW6ttDXDUIhwkR5AAfI/JWGBoiRFpF+ZMiP50XPydPFxlbs2A8teY5ECAfVek9jatU4LuS1tY0SKdN9V40hukaGwG2gDlyWxQw7HsJczbgRxFoHT9186eEjU2m5zA50w2QJH5bws3rVnMit7Q5l9Tp6HaaldxOgMmL3kzcNC2OyWWE0+/rnVUqeI8/TkFoVsj1YgVXh1QcdROoxEHqPyXS4Wn4T3bo/pMwPLkpfhW1UYDHt16GVsMpUx58VXMpnWPH8J8W0j+BWTBAkDV5Cf56LKvtTpNPAQfxAXWviMtGrUyWH/tkj2jh0WzhsS1xgENcLlrhBjyPBbbuo9RwRFPrrMG7anmNLvcW+Src2qufTLTTfJg7B3GeHkumdRa7cA+a+JwDY+EXVHHZRJJncbzwV534YJJHNbGYZXPibLXcxb35qmdlNQkOcXOAuBAHr5+iDcpE1jAszjzdx/nkrinQDRGwGy0sv0xDbFtiCCCPQrcq1g0GSoKDtOWimZ3KpOw3ZrxVMU4uAq+BjASGuaDJLhx8QtPLqtXtbmesCDYucB6Wn3ld52aYPq1KNjTYR1loK3/ZE+23SpBtlgKgL3t/DDh1DhYj1DvZb72iFT47BEkPpugiY42O46g/JYVvUKlvJZly+FGkWtv8ANfN9eEDFC3Nee9qqQJMNc+eAtpjrx/4XZYnEn+y5nP2S0G4PGLHzla5+S/DzV4dr02M9faVXY34o5SuizBgbqiPxE9QuXqukkr0x5uv4xREWmBERAUgwiIqQ8819qOMc08xxXwhQg6XJ8+0eB92TPku4yqoKzfs3A8osT1XkYKscszeph3AscRF44Ln1xvw6c+pny9iY9zLEQSdV/Lf3X3o4lriHGQb6gCPEI381xeXdtW1A3vmwWnhsf2V5gM8w73gh4aTIM73/ALhcbzY7TqV0DaoNpjTIk7ED5fkvniKUS9siYuJt0PuOSNotEGz2G9riQBHp+y3cQwPZAtOxHDqstNTKsVqdpfDHyYPB0R6bLomEEfLZcbiwA6DPhjjcz62W/lWaFroc4lthzI34oi8xmH1CHAObvfgeY6rRY+rStTd3zPw1J1Do2pF/UHzVk0ahIcefBBT6n8vkoKen2ipd4aVRxoVLSKsAGdgHTB91b06hNmuB9dlm/DNIi0ceRVQ7IaQcX0gaD3bvoHSeMS34XR1BV/iLuDHMr7U3sNiNLuR/TmqdtCs2wqtdAiXs8R6ktIHyWrmDMXpPdvozwnvEGv2ixbmVQKBBIseRnf8AILSp4Ktimw6o9nPRH6yvpl+FrN8VanqduSHAklXWEzDQINB4jloP6ork837BF9MaKz5pthoIaQeZNt5K6nKKg+rt0AzTboc0btLQAQtr/HacgFrmAzLqjHBojhJESZ+S+VSjpqGtSiHD7RoIDXcnD+r8/ZLbUfTC48VQ5kjW3gDu3gf5xWeXVNTIcQH0/AYPxQBcjgVyOYVxTrGvSs9ni0EwTHxCdoPtKtcM0V3U6tNzmagXOEkhwI2dG8TZMV9M6zp1NzGMYX6zpOncL6VBqaHCQfvDiFo57l5o02Oa4ucx4eTteZb5DVp9EbnjKjC4+Fxs4G0EWIIQTUqgG653P8yYLBwJ3t/LKhzTOarqppsBMzEHgtnLezD8SR3rg1pudJ36auC3Oc/tZvW/Dl8a92If3dO/4z91reqoqrdLi3kSPYr07PssZgqL+7AaGNJtxIXl5M3O53Xbi649zBERbcxERBKlQhRUrFZLEoCIpQTTeWmQrClj2/eb5wq1ENx1uWZu+kZpVjpP3STHCQRuNuC6zLO14BHezI8p5Ryd5ryhjyNluUsceMHz/fiud4ldJ6mPZ6b6ddpxLXahJa4XDmxMyOBWgaTdUsf1EnccLrgcnzp9JwdSqFrtix3wkeXFXzM+1DvH0X6ZAmjcA8iNwud4sdZ3K7HLs0NN2l+ot4ch7dF1NLGgsDh4gvNsHm1N5+xqQ8GQ2rafUq3wmYvp0zLWkAkmDfrY+qxY07AY2mTGsSeEifZRUxAb1mwhcLVzkneiGtIMONiT0tdaTs2qtZuasWhwqeHmJFiniPRBjQevPkBzlfVuLZYSF5eM8qi7NbAfiBkj3IutvC587Tps19i4umDpIiB6J41Nj0l2LptbqcQ1vHlZarsaNxQfB5wD7LzvMO0zW18Mxzw5jKmqqT4WjwkMF+AcQT5LusPmzKohpgAWNgZ8kswhic1pNBLvABuHiCPXYqvfQq2q4WBTPi7uqSGm2zY+H8lGcYD61RqUXgS9pbqEXBFnRz2U5VnljSxA7uqyz2CdJG2pp4gqK0c9w7DUoVC0j6we7POlUi0uGxnw9Vjhe0H1F5oYqloLTDajR9nUB2PQnkeM7q9NFlZjmm+q7HkCZ3aepBAv0Cp86wFSu8VXU9TS3usRTaQQ9t/E0mNp/kKzBp532ma9pIcAyN3WHzXn+Y9pGFzi1peTxuGlXdT6PX6pdVdVaPha+dQHKZgn2XwznsOGU9VPwuiReQ7mF058Y53yq47GZL9ZoGu8g1HGT1HADoumxEUQCIaeEdAuH7IdoHYSn3FRrvDOlzRNjwIWn2k7ZF+plL4iTJOzPIc1LzbVnUkbH0g52Hs7oHxPiY5DifyXArJ7y4kuJJO5O5WK7c85McOutuiIi0yIiIJRSoRUhYlZLFAUqFKAihEEqERBs4c6rbFWOFxz6BmTBEGYII6g7qmBjZbAxRIhyliy46bDNdVbrpMFRou+JD2noNirLA4ouADnRp+6Yjp8Q3C4/B499I6qbyw9PhPQhbdXNDVvZjz8Ra8AO66SP1WLy6Tt378dSpMLi4FwiweR5iAtah2jLjZutvAQA316dFwZxfiGp2r/AG3P5KzoYukCDUaXxwqEBo/8ePss+DU711VbtG7iaRb+EOEj1VHmfaEvIpt0NLiG6t9OoxPzWbM6wwEGnTjyF0q5jh3kQxk3gW0gcypJn0tu/b0bLuzmEFCBSY5zhcvAc9/UkrjMybUwFWWsJoTdgJJpjg5hFyOi0Mqzmu1730RUfQZ/mPEaGngL726roMD2jp4q1Qt2g6ov5hZyxdlWOV58zT3hqACJHI+i+mOdTxbddN/d1WXY/j5HmDyXK5pk9MnXhqgB3Ld2yq/BZtUpP7sth3CJgp4/cN/XTU+0j6HhrtcHC2oSWkdDyW5ge1IcZJEfNVlDFU3lrKzmu1GXNaQTE7E8AuQ7Q4mmyoHUCWgWImz4O45clZzpeseqf4019mj18+HmqjtHm7GtiRt7Lz09rHsbppti0STtzhUuLx9SsZe4meHBWekzfVn0s80zkEkUt3TLuU8uqoipRdpMcbdQilFUQilEEIiIjJQsiohFFiVmsSghZBYqQEEkIUUFAREQEREBQpCEIIRIREEREFrgM/q0qP1cO+xMktAAmeZFz6r5w13jDww8gYVcimNbVpQzipSMB2oKxp121IfWcxrdzLgSSAYAAvvC5pEwnVW2Mzl4mnQqPbSiDMAvjcnjdVRM73UKUkxLdIREVBERAREQEREBERBlCkBSiKiFBas1EojCEWRWJKAoREBERAREQQpREAKVCIBULJCEGKKUQQimFEIClRClAREQEREBESEBERARSiD6QkLKEKKxhQVkoIQYFRCyhERgiyhQghFKhARFKCEUqEBERAREQEREEooRBKKEQSihSAgIrB2QYoWODxQJ2mjWv/8AKyp5BiXagMPV1U3Bj6ZEVtTgCGikfG4wQbA2vsgrUVmezuLDdRwtdo8XxMc1w0ML3HSbxpBvxggXSl2cxTiR9WrMIAP2re7mXBjQ3XGpxc4AAXJNkFYisj2exY3wWLF4vQrbzEfDvNl8qOUV3t1Mw1d7ebKVQixINwOYI8weSDSRblXK6zCWvw9ZrhuHU6gI8xChB8kREUWKIglYlQiAoKIiMVKIghSiIChEQEUoghSiIIREQEUogIiICIiDcOeYkkk4rEySHH7arJLXl7Sb7hxLh1MqBneJAgYrEx4THe1Y8MBvHhpbHKAiIif8cxOnT9axOmCI72rpgzIieMn3W/medYnusOfrWImpQdrPe1Zf/wBTXHivezW78hyREFe3OsSLjFYgEmTFWqJOvXO/4/F533UnO8SRBxWJgiCO9qwRyidrlQiDF2b4gmTia5JuSatSSfdSiI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18" name="AutoShape 6" descr="data:image/jpeg;base64,/9j/4AAQSkZJRgABAQAAAQABAAD/2wCEAAkGBxQPDxUPDxAQDxAPFBUQDxQPFA8UEA8UFBQWFxQUFRQYHCggGBolHBUVITEiJSkrLi4uFx8zODMsNygtLiwBCgoKDg0OFxAQGywkHyYsLCwsLSssLCwsLCwtLCwsLCwsLCwsLCwsLCwsLCwsLCwsLCwsLCwsKywsLCwsLCwsLP/AABEIAMIBAwMBIgACEQEDEQH/xAAcAAEAAgMBAQEAAAAAAAAAAAAAAQUCBAYHAwj/xAA9EAABAwIEAwYCCQIFBQAAAAABAAIRAyEEBRIxQVFhBhMicYGRMqEHFCNCUrHB0fBi4RUzQ3LxJGOCkqL/xAAYAQEBAQEBAAAAAAAAAAAAAAAAAQIDBP/EAB4RAQEBAQABBQEAAAAAAAAAAAABEQISAxMxQVEh/9oADAMBAAIRAxEAPwDxCVKhEVlKiVCIMpUrBEGaLFJQZIsZSUGSKJSUEpKiURUoVClBCJKiURKKJSUEooSUEykrGUQZSo1KEQJRFCAiIiCKUQEUoioREQEREBERAUwiSgQkJKSgaVMLFEEwihEEyihEBERAlJREBERAREQFCIgIpQIIUoiApRQgIiICKYUIJUIiAiIgIiICIiApREBQpUSgIkogIihBKKEQSihEEqERAUoiApRQglQiIJUIiAiIghZSohQgyUKJUygIiICIiAiIgIiICIkoCIoQSoREBEREEREVKIkIClWGByt9TZsxveGt8z+isDk5sBM9B+ymxZzXPIryrk7m7gGJmJBEdFXYnBlu0+RTYWWNREIRVBERARRKICzpU9Rj3KwW/QphrRuSb+aEYHDtjb53K+L8ORdWNOnzH5fJZmkQOc8IU1rFKRG6K4q4ZpHXktCvgy3bbqmpjXW/l+S4jEtLqFCpUa2xc0eEHlqNlqYYtbUaajS9gc01Gg6S9oI1NB4SJEr9LF1MYdjqAY2i1jTS7trBS0ESNI4iOSz334tcc+TwPD9kMW8x3TWTxe+mB8iVa1/o0xjQC12HqTwa9wj/ANmhelvaA82sbxwCsKGNpsGlzmgiCASJhcvd6dPajyij9GOLIlz6LOgL3H1tC2aH0WV5mpVZp46AZPqdl623NqP4r9A4/ovoM3obaiPNrv2U9zpfbjzrDdg6VK5w4qEfjc50+hsvvW7PUnDScMG8IFNtvYLvRmeHd/q0x5kD81JpNf4muBHNpBCz5VqSfjxbNOxzASWP7v5tHm03Cpa3ZWu34dDxwgwT6Fe+18uY+z2tdIgyPkuQzjKfqztdP/LJgtP3Cdo6Lc9Ss30+a8gxGVVqfx0XjqBI9wtNe2UsMHC91oZh2Up1/wDSbPE7H3F1uer+sX0vx5Ei9Br/AEaOJ+yraejxPzWmfo5r301WPj8LTHuSte5yx7fTikV3mXZXEYf4mBwH4DP5q4+jbs7TxdepUxJ+zwga8sdGl5JMaubRpMjjbgrepmpObuNnsJ2IdiAMViGtbSMdy2rMVf6y3i0cBsZvYQ607WYOnicUO5YHsw7RSYKY8AA/2i9+AsusZlhxTy973tpOAaGTBLBsLfCDuRxm/JWBwDacMpsAHTYLhe7uvROJJjhMryhzzoqNdSa22lvhkc5CvcPlQpCAJA5QSepG5XTYfL5uYC2TgWjgJWb01kjz/NsKOXlbpcTwXP4zBtcNIGki33fkCvSM4y6Rqa0Oi5B+8Iv6wuBzMaCQGESY8QiJt/f0Wuaz1HHZrlpZdskcbKpldDjahBidTpLXggxHAz6KixLYd816I8/T5ooUqsiIiAroN1NBHIRzVKt7CYiGxy/kqVrlZ0qN54Cw81tUqF4GzvbhdaNPFbAbrfp1QZP4b/K6xddJiwZgWhpJALr8OEDlvvK+dLKO9kAgWHW6ttDXDUIhwkR5AAfI/JWGBoiRFpF+ZMiP50XPydPFxlbs2A8teY5ECAfVek9jatU4LuS1tY0SKdN9V40hukaGwG2gDlyWxQw7HsJczbgRxFoHT9186eEjU2m5zA50w2QJH5bws3rVnMit7Q5l9Tp6HaaldxOgMmL3kzcNC2OyWWE0+/rnVUqeI8/TkFoVsj1YgVXh1QcdROoxEHqPyXS4Wn4T3bo/pMwPLkpfhW1UYDHt16GVsMpUx58VXMpnWPH8J8W0j+BWTBAkDV5Cf56LKvtTpNPAQfxAXWviMtGrUyWH/tkj2jh0WzhsS1xgENcLlrhBjyPBbbuo9RwRFPrrMG7anmNLvcW+Src2qufTLTTfJg7B3GeHkumdRa7cA+a+JwDY+EXVHHZRJJncbzwV534YJJHNbGYZXPibLXcxb35qmdlNQkOcXOAuBAHr5+iDcpE1jAszjzdx/nkrinQDRGwGy0sv0xDbFtiCCCPQrcq1g0GSoKDtOWimZ3KpOw3ZrxVMU4uAq+BjASGuaDJLhx8QtPLqtXtbmesCDYucB6Wn3ld52aYPq1KNjTYR1loK3/ZE+23SpBtlgKgL3t/DDh1DhYj1DvZb72iFT47BEkPpugiY42O46g/JYVvUKlvJZly+FGkWtv8ANfN9eEDFC3Nee9qqQJMNc+eAtpjrx/4XZYnEn+y5nP2S0G4PGLHzla5+S/DzV4dr02M9faVXY34o5SuizBgbqiPxE9QuXqukkr0x5uv4xREWmBERAUgwiIqQ8819qOMc08xxXwhQg6XJ8+0eB92TPku4yqoKzfs3A8osT1XkYKscszeph3AscRF44Ln1xvw6c+pny9iY9zLEQSdV/Lf3X3o4lriHGQb6gCPEI381xeXdtW1A3vmwWnhsf2V5gM8w73gh4aTIM73/ALhcbzY7TqV0DaoNpjTIk7ED5fkvniKUS9siYuJt0PuOSNotEGz2G9riQBHp+y3cQwPZAtOxHDqstNTKsVqdpfDHyYPB0R6bLomEEfLZcbiwA6DPhjjcz62W/lWaFroc4lthzI34oi8xmH1CHAObvfgeY6rRY+rStTd3zPw1J1Do2pF/UHzVk0ahIcefBBT6n8vkoKen2ipd4aVRxoVLSKsAGdgHTB91b06hNmuB9dlm/DNIi0ceRVQ7IaQcX0gaD3bvoHSeMS34XR1BV/iLuDHMr7U3sNiNLuR/TmqdtCs2wqtdAiXs8R6ktIHyWrmDMXpPdvozwnvEGv2ixbmVQKBBIseRnf8AILSp4Ktimw6o9nPRH6yvpl+FrN8VanqduSHAklXWEzDQINB4jloP6ork837BF9MaKz5pthoIaQeZNt5K6nKKg+rt0AzTboc0btLQAQtr/HacgFrmAzLqjHBojhJESZ+S+VSjpqGtSiHD7RoIDXcnD+r8/ZLbUfTC48VQ5kjW3gDu3gf5xWeXVNTIcQH0/AYPxQBcjgVyOYVxTrGvSs9ni0EwTHxCdoPtKtcM0V3U6tNzmagXOEkhwI2dG8TZMV9M6zp1NzGMYX6zpOncL6VBqaHCQfvDiFo57l5o02Oa4ucx4eTteZb5DVp9EbnjKjC4+Fxs4G0EWIIQTUqgG653P8yYLBwJ3t/LKhzTOarqppsBMzEHgtnLezD8SR3rg1pudJ36auC3Oc/tZvW/Dl8a92If3dO/4z91reqoqrdLi3kSPYr07PssZgqL+7AaGNJtxIXl5M3O53Xbi649zBERbcxERBKlQhRUrFZLEoCIpQTTeWmQrClj2/eb5wq1ENx1uWZu+kZpVjpP3STHCQRuNuC6zLO14BHezI8p5Ryd5ryhjyNluUsceMHz/fiud4ldJ6mPZ6b6ddpxLXahJa4XDmxMyOBWgaTdUsf1EnccLrgcnzp9JwdSqFrtix3wkeXFXzM+1DvH0X6ZAmjcA8iNwud4sdZ3K7HLs0NN2l+ot4ch7dF1NLGgsDh4gvNsHm1N5+xqQ8GQ2rafUq3wmYvp0zLWkAkmDfrY+qxY07AY2mTGsSeEifZRUxAb1mwhcLVzkneiGtIMONiT0tdaTs2qtZuasWhwqeHmJFiniPRBjQevPkBzlfVuLZYSF5eM8qi7NbAfiBkj3IutvC587Tps19i4umDpIiB6J41Nj0l2LptbqcQ1vHlZarsaNxQfB5wD7LzvMO0zW18Mxzw5jKmqqT4WjwkMF+AcQT5LusPmzKohpgAWNgZ8kswhic1pNBLvABuHiCPXYqvfQq2q4WBTPi7uqSGm2zY+H8lGcYD61RqUXgS9pbqEXBFnRz2U5VnljSxA7uqyz2CdJG2pp4gqK0c9w7DUoVC0j6we7POlUi0uGxnw9Vjhe0H1F5oYqloLTDajR9nUB2PQnkeM7q9NFlZjmm+q7HkCZ3aepBAv0Cp86wFSu8VXU9TS3usRTaQQ9t/E0mNp/kKzBp532ma9pIcAyN3WHzXn+Y9pGFzi1peTxuGlXdT6PX6pdVdVaPha+dQHKZgn2XwznsOGU9VPwuiReQ7mF058Y53yq47GZL9ZoGu8g1HGT1HADoumxEUQCIaeEdAuH7IdoHYSn3FRrvDOlzRNjwIWn2k7ZF+plL4iTJOzPIc1LzbVnUkbH0g52Hs7oHxPiY5DifyXArJ7y4kuJJO5O5WK7c85McOutuiIi0yIiIJRSoRUhYlZLFAUqFKAihEEqERBs4c6rbFWOFxz6BmTBEGYII6g7qmBjZbAxRIhyliy46bDNdVbrpMFRou+JD2noNirLA4ouADnRp+6Yjp8Q3C4/B499I6qbyw9PhPQhbdXNDVvZjz8Ra8AO66SP1WLy6Tt378dSpMLi4FwiweR5iAtah2jLjZutvAQA316dFwZxfiGp2r/AG3P5KzoYukCDUaXxwqEBo/8ePss+DU711VbtG7iaRb+EOEj1VHmfaEvIpt0NLiG6t9OoxPzWbM6wwEGnTjyF0q5jh3kQxk3gW0gcypJn0tu/b0bLuzmEFCBSY5zhcvAc9/UkrjMybUwFWWsJoTdgJJpjg5hFyOi0Mqzmu1730RUfQZ/mPEaGngL726roMD2jp4q1Qt2g6ov5hZyxdlWOV58zT3hqACJHI+i+mOdTxbddN/d1WXY/j5HmDyXK5pk9MnXhqgB3Ld2yq/BZtUpP7sth3CJgp4/cN/XTU+0j6HhrtcHC2oSWkdDyW5ge1IcZJEfNVlDFU3lrKzmu1GXNaQTE7E8AuQ7Q4mmyoHUCWgWImz4O45clZzpeseqf4019mj18+HmqjtHm7GtiRt7Lz09rHsbppti0STtzhUuLx9SsZe4meHBWekzfVn0s80zkEkUt3TLuU8uqoipRdpMcbdQilFUQilEEIiIjJQsiohFFiVmsSghZBYqQEEkIUUFAREQEREBQpCEIIRIREEREFrgM/q0qP1cO+xMktAAmeZFz6r5w13jDww8gYVcimNbVpQzipSMB2oKxp121IfWcxrdzLgSSAYAAvvC5pEwnVW2Mzl4mnQqPbSiDMAvjcnjdVRM73UKUkxLdIREVBERAREQEREBERBlCkBSiKiFBas1EojCEWRWJKAoREBERAREQQpREAKVCIBULJCEGKKUQQimFEIClRClAREQEREBESEBERARSiD6QkLKEKKxhQVkoIQYFRCyhERgiyhQghFKhARFKCEUqEBERAREQEREEooRBKKEQSihSAgIrB2QYoWODxQJ2mjWv/8AKyp5BiXagMPV1U3Bj6ZEVtTgCGikfG4wQbA2vsgrUVmezuLDdRwtdo8XxMc1w0ML3HSbxpBvxggXSl2cxTiR9WrMIAP2re7mXBjQ3XGpxc4AAXJNkFYisj2exY3wWLF4vQrbzEfDvNl8qOUV3t1Mw1d7ebKVQixINwOYI8weSDSRblXK6zCWvw9ZrhuHU6gI8xChB8kREUWKIglYlQiAoKIiMVKIghSiIChEQEUoghSiIIREQEUogIiICIiDcOeYkkk4rEySHH7arJLXl7Sb7hxLh1MqBneJAgYrEx4THe1Y8MBvHhpbHKAiIif8cxOnT9axOmCI72rpgzIieMn3W/medYnusOfrWImpQdrPe1Zf/wBTXHivezW78hyREFe3OsSLjFYgEmTFWqJOvXO/4/F533UnO8SRBxWJgiCO9qwRyidrlQiDF2b4gmTia5JuSatSSfdSiI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 name="Picture 7" descr="indissoluble.jpg"/>
          <p:cNvPicPr>
            <a:picLocks noChangeAspect="1"/>
          </p:cNvPicPr>
          <p:nvPr/>
        </p:nvPicPr>
        <p:blipFill>
          <a:blip r:embed="rId3" cstate="print"/>
          <a:srcRect/>
          <a:stretch>
            <a:fillRect/>
          </a:stretch>
        </p:blipFill>
        <p:spPr bwMode="auto">
          <a:xfrm>
            <a:off x="4953000" y="2286000"/>
            <a:ext cx="3921125" cy="3108325"/>
          </a:xfrm>
          <a:prstGeom prst="rect">
            <a:avLst/>
          </a:prstGeom>
          <a:noFill/>
          <a:ln w="9525">
            <a:noFill/>
            <a:miter lim="800000"/>
            <a:headEnd/>
            <a:tailEnd/>
          </a:ln>
        </p:spPr>
      </p:pic>
      <p:sp>
        <p:nvSpPr>
          <p:cNvPr id="11" name="Rectangle 10"/>
          <p:cNvSpPr/>
          <p:nvPr/>
        </p:nvSpPr>
        <p:spPr>
          <a:xfrm>
            <a:off x="237218" y="2477316"/>
            <a:ext cx="4572000" cy="4154984"/>
          </a:xfrm>
          <a:prstGeom prst="rect">
            <a:avLst/>
          </a:prstGeom>
        </p:spPr>
        <p:txBody>
          <a:bodyPr>
            <a:spAutoFit/>
          </a:bodyPr>
          <a:lstStyle/>
          <a:p>
            <a:r>
              <a:rPr lang="en-US" sz="2400" b="1" i="1" dirty="0" err="1"/>
              <a:t>Storge</a:t>
            </a:r>
            <a:r>
              <a:rPr lang="en-US" sz="2400" b="1" i="1" dirty="0"/>
              <a:t> + </a:t>
            </a:r>
            <a:r>
              <a:rPr lang="en-US" sz="2400" b="1" i="1" dirty="0" err="1"/>
              <a:t>Philia</a:t>
            </a:r>
            <a:r>
              <a:rPr lang="en-US" sz="2400" b="1" i="1" dirty="0"/>
              <a:t> + Eros + Agape:</a:t>
            </a:r>
          </a:p>
          <a:p>
            <a:endParaRPr lang="en-US" sz="2400" dirty="0"/>
          </a:p>
          <a:p>
            <a:r>
              <a:rPr lang="en-US" sz="2400" b="1" dirty="0"/>
              <a:t>Familial Unity +</a:t>
            </a:r>
          </a:p>
          <a:p>
            <a:r>
              <a:rPr lang="en-US" sz="2400" b="1" dirty="0"/>
              <a:t>Friendship + Attraction/desire + self-giving/sacrifice</a:t>
            </a:r>
          </a:p>
          <a:p>
            <a:pPr>
              <a:buFont typeface="Wingdings 3" pitchFamily="18" charset="2"/>
              <a:buNone/>
            </a:pPr>
            <a:endParaRPr lang="en-US" sz="2400" dirty="0"/>
          </a:p>
          <a:p>
            <a:r>
              <a:rPr lang="en-US" sz="2400" b="1" dirty="0"/>
              <a:t>Unity of the four kinds of love with which God loves humanity: an indissoluble union</a:t>
            </a:r>
          </a:p>
        </p:txBody>
      </p:sp>
    </p:spTree>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458200" cy="1752600"/>
          </a:xfrm>
        </p:spPr>
        <p:txBody>
          <a:bodyPr>
            <a:normAutofit/>
          </a:bodyPr>
          <a:lstStyle/>
          <a:p>
            <a:pPr algn="ctr"/>
            <a:r>
              <a:rPr lang="en-US" dirty="0">
                <a:ln>
                  <a:solidFill>
                    <a:schemeClr val="bg1"/>
                  </a:solidFill>
                </a:ln>
                <a:solidFill>
                  <a:schemeClr val="accent2"/>
                </a:solidFill>
                <a:effectLst>
                  <a:outerShdw blurRad="38100" dist="38100" dir="2700000" algn="tl">
                    <a:srgbClr val="000000">
                      <a:alpha val="43137"/>
                    </a:srgbClr>
                  </a:outerShdw>
                </a:effectLst>
              </a:rPr>
              <a:t>Sex is the Body Language of Married Love</a:t>
            </a:r>
          </a:p>
        </p:txBody>
      </p:sp>
      <p:sp>
        <p:nvSpPr>
          <p:cNvPr id="3" name="Content Placeholder 2"/>
          <p:cNvSpPr>
            <a:spLocks noGrp="1"/>
          </p:cNvSpPr>
          <p:nvPr>
            <p:ph idx="1"/>
          </p:nvPr>
        </p:nvSpPr>
        <p:spPr>
          <a:xfrm>
            <a:off x="457200" y="2133600"/>
            <a:ext cx="8229600" cy="4525963"/>
          </a:xfrm>
        </p:spPr>
        <p:txBody>
          <a:bodyPr>
            <a:normAutofit/>
          </a:bodyPr>
          <a:lstStyle/>
          <a:p>
            <a:pPr>
              <a:buClrTx/>
            </a:pPr>
            <a:r>
              <a:rPr lang="en-US" dirty="0"/>
              <a:t>Sexual intercourse is intended by God to be the most intimate sign of the mutual gift of self which a man and woman make to one another in.</a:t>
            </a:r>
            <a:endParaRPr lang="en-US" sz="3200" dirty="0"/>
          </a:p>
          <a:p>
            <a:pPr lvl="1">
              <a:buClrTx/>
            </a:pPr>
            <a:r>
              <a:rPr lang="en-US" sz="2000" dirty="0"/>
              <a:t>In sexual union, a husband and wife say with their bodies in a private way what they said publicly at the altar on their wedding day: “I accept you completely as the gift that God created you to be, and I give myself to you completely in return.”</a:t>
            </a:r>
            <a:endParaRPr lang="en-US" sz="1100" dirty="0"/>
          </a:p>
          <a:p>
            <a:pPr>
              <a:buClrTx/>
            </a:pPr>
            <a:r>
              <a:rPr lang="en-US" dirty="0"/>
              <a:t>This mutual gift of self is not meant to remain closed in on itself, but rather, makes the spouses capable of becoming cooperators with God in giving life to a new human person.</a:t>
            </a:r>
          </a:p>
          <a:p>
            <a:pPr>
              <a:buNone/>
            </a:pP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7500" y="447188"/>
            <a:ext cx="7928998" cy="970450"/>
          </a:xfrm>
        </p:spPr>
        <p:txBody>
          <a:bodyPr>
            <a:normAutofit/>
          </a:bodyPr>
          <a:lstStyle/>
          <a:p>
            <a:pPr>
              <a:lnSpc>
                <a:spcPct val="90000"/>
              </a:lnSpc>
            </a:pPr>
            <a:r>
              <a:rPr lang="en-US" sz="3100">
                <a:ln>
                  <a:solidFill>
                    <a:schemeClr val="bg1"/>
                  </a:solidFill>
                </a:ln>
                <a:effectLst>
                  <a:outerShdw blurRad="38100" dist="38100" dir="2700000" algn="tl">
                    <a:srgbClr val="000000">
                      <a:alpha val="43137"/>
                    </a:srgbClr>
                  </a:outerShdw>
                </a:effectLst>
              </a:rPr>
              <a:t>What do the questions put to bride and groom reveal?</a:t>
            </a:r>
          </a:p>
        </p:txBody>
      </p:sp>
      <p:sp>
        <p:nvSpPr>
          <p:cNvPr id="3" name="Content Placeholder 2"/>
          <p:cNvSpPr>
            <a:spLocks noGrp="1"/>
          </p:cNvSpPr>
          <p:nvPr>
            <p:ph idx="1"/>
          </p:nvPr>
        </p:nvSpPr>
        <p:spPr>
          <a:xfrm>
            <a:off x="614034" y="2413000"/>
            <a:ext cx="2876688" cy="3632200"/>
          </a:xfrm>
        </p:spPr>
        <p:txBody>
          <a:bodyPr>
            <a:normAutofit/>
          </a:bodyPr>
          <a:lstStyle/>
          <a:p>
            <a:pPr>
              <a:buClrTx/>
              <a:buNone/>
            </a:pPr>
            <a:r>
              <a:rPr lang="en-US" sz="1400" b="1" dirty="0">
                <a:latin typeface="+mj-lt"/>
              </a:rPr>
              <a:t>With a seatmate, decide what each question reveals about marriage:</a:t>
            </a:r>
          </a:p>
          <a:p>
            <a:pPr marL="0" marR="0">
              <a:spcBef>
                <a:spcPts val="0"/>
              </a:spcBef>
              <a:spcAft>
                <a:spcPts val="0"/>
              </a:spcAft>
            </a:pPr>
            <a:r>
              <a:rPr lang="en-US" sz="1400" dirty="0">
                <a:effectLst/>
                <a:latin typeface="+mj-lt"/>
                <a:ea typeface="ヒラギノ角ゴ Pro W3" panose="020B0300000000000000" pitchFamily="34" charset="-128"/>
                <a:cs typeface="Times New Roman" panose="02020603050405020304" pitchFamily="18" charset="0"/>
              </a:rPr>
              <a:t>Have you come here to enter into Marriage without coercion, freely and wholeheartedly? </a:t>
            </a:r>
          </a:p>
          <a:p>
            <a:pPr marL="0" marR="0">
              <a:spcBef>
                <a:spcPts val="0"/>
              </a:spcBef>
              <a:spcAft>
                <a:spcPts val="0"/>
              </a:spcAft>
            </a:pPr>
            <a:r>
              <a:rPr lang="en-US" sz="1400" dirty="0">
                <a:effectLst/>
                <a:latin typeface="+mj-lt"/>
                <a:ea typeface="ヒラギノ角ゴ Pro W3" panose="020B0300000000000000" pitchFamily="34" charset="-128"/>
                <a:cs typeface="Times New Roman" panose="02020603050405020304" pitchFamily="18" charset="0"/>
              </a:rPr>
              <a:t>Are you prepared, as you follow the path of Marriage, to love and honor each other for as long as you both shall live?</a:t>
            </a:r>
          </a:p>
          <a:p>
            <a:pPr marL="0" marR="0">
              <a:spcBef>
                <a:spcPts val="0"/>
              </a:spcBef>
              <a:spcAft>
                <a:spcPts val="0"/>
              </a:spcAft>
            </a:pPr>
            <a:r>
              <a:rPr lang="en-US" sz="1400" dirty="0">
                <a:effectLst/>
                <a:latin typeface="+mj-lt"/>
                <a:ea typeface="ヒラギノ角ゴ Pro W3" panose="020B0300000000000000" pitchFamily="34" charset="-128"/>
                <a:cs typeface="Times New Roman" panose="02020603050405020304" pitchFamily="18" charset="0"/>
              </a:rPr>
              <a:t>Are you prepared to accept children lovingly from God and to bring them up according to the law of Christ and His Church?</a:t>
            </a:r>
          </a:p>
        </p:txBody>
      </p:sp>
      <p:pic>
        <p:nvPicPr>
          <p:cNvPr id="5" name="Picture 4" descr="Old couple exchanging rings">
            <a:extLst>
              <a:ext uri="{FF2B5EF4-FFF2-40B4-BE49-F238E27FC236}">
                <a16:creationId xmlns:a16="http://schemas.microsoft.com/office/drawing/2014/main" id="{7D291403-B159-2657-B852-930C58D08D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88" y="2699870"/>
            <a:ext cx="4708012" cy="3142598"/>
          </a:xfrm>
          <a:prstGeom prst="roundRect">
            <a:avLst>
              <a:gd name="adj" fmla="val 3876"/>
            </a:avLst>
          </a:prstGeom>
          <a:ln>
            <a:solidFill>
              <a:schemeClr val="accent1"/>
            </a:solidFill>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pPr algn="ctr"/>
            <a:r>
              <a:rPr lang="en-US" sz="4400" dirty="0">
                <a:ln>
                  <a:solidFill>
                    <a:schemeClr val="bg1"/>
                  </a:solidFill>
                </a:ln>
                <a:solidFill>
                  <a:schemeClr val="accent2"/>
                </a:solidFill>
                <a:effectLst>
                  <a:outerShdw blurRad="38100" dist="38100" dir="2700000" algn="tl">
                    <a:srgbClr val="000000">
                      <a:alpha val="43137"/>
                    </a:srgbClr>
                  </a:outerShdw>
                </a:effectLst>
                <a:latin typeface="Glacial Indifference" pitchFamily="2" charset="0"/>
              </a:rPr>
              <a:t>The Gift of Self Must Be Free</a:t>
            </a:r>
          </a:p>
        </p:txBody>
      </p:sp>
      <p:sp>
        <p:nvSpPr>
          <p:cNvPr id="3" name="Content Placeholder 2"/>
          <p:cNvSpPr>
            <a:spLocks noGrp="1"/>
          </p:cNvSpPr>
          <p:nvPr>
            <p:ph idx="1"/>
          </p:nvPr>
        </p:nvSpPr>
        <p:spPr>
          <a:xfrm>
            <a:off x="228600" y="2895600"/>
            <a:ext cx="4343400" cy="2743200"/>
          </a:xfrm>
        </p:spPr>
        <p:txBody>
          <a:bodyPr>
            <a:normAutofit/>
          </a:bodyPr>
          <a:lstStyle/>
          <a:p>
            <a:r>
              <a:rPr lang="en-US" dirty="0"/>
              <a:t>The gift of self in marriage must be free</a:t>
            </a:r>
          </a:p>
          <a:p>
            <a:endParaRPr lang="en-US" dirty="0"/>
          </a:p>
          <a:p>
            <a:pPr lvl="1"/>
            <a:r>
              <a:rPr lang="en-US" dirty="0"/>
              <a:t>Not coerced</a:t>
            </a:r>
          </a:p>
          <a:p>
            <a:pPr lvl="1"/>
            <a:r>
              <a:rPr lang="en-US" dirty="0"/>
              <a:t>Not forced</a:t>
            </a:r>
          </a:p>
          <a:p>
            <a:pPr lvl="1"/>
            <a:r>
              <a:rPr lang="en-US" dirty="0"/>
              <a:t>No conditions enforced for loving</a:t>
            </a:r>
          </a:p>
        </p:txBody>
      </p:sp>
      <p:pic>
        <p:nvPicPr>
          <p:cNvPr id="4" name="Picture 3" descr="consent.jpg"/>
          <p:cNvPicPr>
            <a:picLocks noChangeAspect="1"/>
          </p:cNvPicPr>
          <p:nvPr/>
        </p:nvPicPr>
        <p:blipFill>
          <a:blip r:embed="rId3" cstate="print"/>
          <a:srcRect t="7246" b="14603"/>
          <a:stretch>
            <a:fillRect/>
          </a:stretch>
        </p:blipFill>
        <p:spPr bwMode="auto">
          <a:xfrm>
            <a:off x="4919662" y="2362200"/>
            <a:ext cx="3995738" cy="4038600"/>
          </a:xfrm>
          <a:prstGeom prst="rect">
            <a:avLst/>
          </a:prstGeom>
          <a:noFill/>
          <a:ln w="9525">
            <a:noFill/>
            <a:miter lim="800000"/>
            <a:headEnd/>
            <a:tailEnd/>
          </a:ln>
        </p:spPr>
      </p:pic>
    </p:spTree>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990600"/>
          </a:xfrm>
        </p:spPr>
        <p:txBody>
          <a:bodyPr>
            <a:normAutofit/>
          </a:bodyPr>
          <a:lstStyle/>
          <a:p>
            <a:pPr algn="ctr"/>
            <a:r>
              <a:rPr lang="en-US" sz="4400" dirty="0">
                <a:ln>
                  <a:solidFill>
                    <a:schemeClr val="bg1"/>
                  </a:solidFill>
                </a:ln>
                <a:solidFill>
                  <a:schemeClr val="accent2"/>
                </a:solidFill>
                <a:effectLst>
                  <a:outerShdw blurRad="38100" dist="38100" dir="2700000" algn="tl">
                    <a:srgbClr val="000000">
                      <a:alpha val="43137"/>
                    </a:srgbClr>
                  </a:outerShdw>
                </a:effectLst>
                <a:latin typeface="Glacial Indifference" pitchFamily="2" charset="0"/>
              </a:rPr>
              <a:t>The Gift of Self Must Be Total</a:t>
            </a:r>
          </a:p>
        </p:txBody>
      </p:sp>
      <p:sp>
        <p:nvSpPr>
          <p:cNvPr id="3" name="Content Placeholder 2"/>
          <p:cNvSpPr>
            <a:spLocks noGrp="1"/>
          </p:cNvSpPr>
          <p:nvPr>
            <p:ph idx="1"/>
          </p:nvPr>
        </p:nvSpPr>
        <p:spPr>
          <a:xfrm>
            <a:off x="195262" y="2438400"/>
            <a:ext cx="7696200" cy="4267200"/>
          </a:xfrm>
        </p:spPr>
        <p:txBody>
          <a:bodyPr>
            <a:normAutofit/>
          </a:bodyPr>
          <a:lstStyle/>
          <a:p>
            <a:pPr>
              <a:buClrTx/>
            </a:pPr>
            <a:r>
              <a:rPr lang="en-US" dirty="0"/>
              <a:t>The gift of self must be total and without reservation</a:t>
            </a:r>
          </a:p>
          <a:p>
            <a:pPr lvl="1">
              <a:buClrTx/>
            </a:pPr>
            <a:r>
              <a:rPr lang="en-US" dirty="0"/>
              <a:t>Not only a partial gift</a:t>
            </a:r>
          </a:p>
          <a:p>
            <a:pPr lvl="1">
              <a:buClrTx/>
            </a:pPr>
            <a:r>
              <a:rPr lang="en-US" dirty="0"/>
              <a:t>Not accepting only some aspects of the other</a:t>
            </a:r>
          </a:p>
          <a:p>
            <a:pPr lvl="1">
              <a:buClrTx/>
            </a:pPr>
            <a:r>
              <a:rPr lang="en-US" dirty="0"/>
              <a:t>Sexual relations are the sign of this gift</a:t>
            </a:r>
          </a:p>
          <a:p>
            <a:pPr lvl="2">
              <a:buClrTx/>
            </a:pPr>
            <a:r>
              <a:rPr lang="en-US" sz="1600" b="1" dirty="0"/>
              <a:t>“In marriage the physical intimacy of the spouses becomes a sign and pledge of spiritual communion”</a:t>
            </a:r>
            <a:r>
              <a:rPr lang="en-US" sz="1600" dirty="0"/>
              <a:t> (CCC 2360)</a:t>
            </a:r>
          </a:p>
          <a:p>
            <a:pPr>
              <a:buClrTx/>
            </a:pPr>
            <a:r>
              <a:rPr lang="en-US" dirty="0"/>
              <a:t>Contraceptives contradict this meaning</a:t>
            </a:r>
          </a:p>
          <a:p>
            <a:pPr lvl="1">
              <a:buClrTx/>
            </a:pPr>
            <a:r>
              <a:rPr lang="en-US" dirty="0"/>
              <a:t>Suppresses life-giving potential</a:t>
            </a:r>
          </a:p>
          <a:p>
            <a:pPr lvl="1">
              <a:buClrTx/>
            </a:pPr>
            <a:r>
              <a:rPr lang="en-US" dirty="0"/>
              <a:t>Withholds gift of fertility from one’s spouse</a:t>
            </a:r>
          </a:p>
        </p:txBody>
      </p:sp>
      <p:pic>
        <p:nvPicPr>
          <p:cNvPr id="5" name="Picture 3" descr="gift.jpg"/>
          <p:cNvPicPr>
            <a:picLocks noChangeAspect="1"/>
          </p:cNvPicPr>
          <p:nvPr/>
        </p:nvPicPr>
        <p:blipFill>
          <a:blip r:embed="rId3" cstate="print"/>
          <a:srcRect/>
          <a:stretch>
            <a:fillRect/>
          </a:stretch>
        </p:blipFill>
        <p:spPr bwMode="auto">
          <a:xfrm>
            <a:off x="6705600" y="1985126"/>
            <a:ext cx="2040731" cy="1855038"/>
          </a:xfrm>
          <a:prstGeom prst="rect">
            <a:avLst/>
          </a:prstGeom>
          <a:noFill/>
          <a:ln w="9525">
            <a:noFill/>
            <a:miter lim="800000"/>
            <a:headEnd/>
            <a:tailEnd/>
          </a:ln>
        </p:spPr>
      </p:pic>
    </p:spTree>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Newlywed Monochrome">
            <a:extLst>
              <a:ext uri="{FF2B5EF4-FFF2-40B4-BE49-F238E27FC236}">
                <a16:creationId xmlns:a16="http://schemas.microsoft.com/office/drawing/2014/main" id="{2417973F-EAE7-74D3-EB26-AA670C7F9A11}"/>
              </a:ext>
            </a:extLst>
          </p:cNvPr>
          <p:cNvPicPr>
            <a:picLocks noChangeAspect="1"/>
          </p:cNvPicPr>
          <p:nvPr/>
        </p:nvPicPr>
        <p:blipFill>
          <a:blip r:embed="rId3">
            <a:extLst>
              <a:ext uri="{28A0092B-C50C-407E-A947-70E740481C1C}">
                <a14:useLocalDpi xmlns:a14="http://schemas.microsoft.com/office/drawing/2010/main" val="0"/>
              </a:ext>
            </a:extLst>
          </a:blip>
          <a:srcRect l="20000" t="9091"/>
          <a:stretch/>
        </p:blipFill>
        <p:spPr>
          <a:xfrm>
            <a:off x="20" y="10"/>
            <a:ext cx="9143980" cy="6857989"/>
          </a:xfrm>
          <a:prstGeom prst="rect">
            <a:avLst/>
          </a:prstGeom>
        </p:spPr>
      </p:pic>
      <p:sp>
        <p:nvSpPr>
          <p:cNvPr id="10" name="Freeform 6">
            <a:extLst>
              <a:ext uri="{FF2B5EF4-FFF2-40B4-BE49-F238E27FC236}">
                <a16:creationId xmlns:a16="http://schemas.microsoft.com/office/drawing/2014/main" id="{28F489B8-B6E6-485E-9CB6-3C90A4D84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55172" y="336390"/>
            <a:ext cx="4749312" cy="5838454"/>
          </a:xfrm>
          <a:custGeom>
            <a:avLst/>
            <a:gdLst/>
            <a:ahLst/>
            <a:cxnLst/>
            <a:rect l="l" t="t" r="r" b="b"/>
            <a:pathLst>
              <a:path w="6332416" h="5838454">
                <a:moveTo>
                  <a:pt x="63624" y="0"/>
                </a:moveTo>
                <a:lnTo>
                  <a:pt x="82337" y="0"/>
                </a:lnTo>
                <a:lnTo>
                  <a:pt x="6250080" y="0"/>
                </a:lnTo>
                <a:lnTo>
                  <a:pt x="6268793" y="0"/>
                </a:lnTo>
                <a:lnTo>
                  <a:pt x="6283763" y="5614"/>
                </a:lnTo>
                <a:lnTo>
                  <a:pt x="6294991" y="11228"/>
                </a:lnTo>
                <a:lnTo>
                  <a:pt x="6309961" y="16842"/>
                </a:lnTo>
                <a:lnTo>
                  <a:pt x="6317446" y="28069"/>
                </a:lnTo>
                <a:lnTo>
                  <a:pt x="6324931" y="36490"/>
                </a:lnTo>
                <a:lnTo>
                  <a:pt x="6332416" y="47718"/>
                </a:lnTo>
                <a:lnTo>
                  <a:pt x="6332416" y="61752"/>
                </a:lnTo>
                <a:lnTo>
                  <a:pt x="6332416" y="2646984"/>
                </a:lnTo>
                <a:lnTo>
                  <a:pt x="6332416" y="2661018"/>
                </a:lnTo>
                <a:lnTo>
                  <a:pt x="6332416" y="2913585"/>
                </a:lnTo>
                <a:lnTo>
                  <a:pt x="6332416" y="2927620"/>
                </a:lnTo>
                <a:lnTo>
                  <a:pt x="6332416" y="5512851"/>
                </a:lnTo>
                <a:lnTo>
                  <a:pt x="6332416" y="5526886"/>
                </a:lnTo>
                <a:lnTo>
                  <a:pt x="6324931" y="5538114"/>
                </a:lnTo>
                <a:lnTo>
                  <a:pt x="6317446" y="5546534"/>
                </a:lnTo>
                <a:lnTo>
                  <a:pt x="6309961" y="5557762"/>
                </a:lnTo>
                <a:lnTo>
                  <a:pt x="6294991" y="5563376"/>
                </a:lnTo>
                <a:lnTo>
                  <a:pt x="6283763" y="5568990"/>
                </a:lnTo>
                <a:lnTo>
                  <a:pt x="6268793" y="5574604"/>
                </a:lnTo>
                <a:lnTo>
                  <a:pt x="6250080" y="5574604"/>
                </a:lnTo>
                <a:lnTo>
                  <a:pt x="1657955" y="5574604"/>
                </a:lnTo>
                <a:lnTo>
                  <a:pt x="1328610" y="5821613"/>
                </a:lnTo>
                <a:lnTo>
                  <a:pt x="1317382" y="5827227"/>
                </a:lnTo>
                <a:lnTo>
                  <a:pt x="1302412" y="5832840"/>
                </a:lnTo>
                <a:lnTo>
                  <a:pt x="1287442" y="5838454"/>
                </a:lnTo>
                <a:lnTo>
                  <a:pt x="1272472" y="5838454"/>
                </a:lnTo>
                <a:lnTo>
                  <a:pt x="1257501" y="5838454"/>
                </a:lnTo>
                <a:lnTo>
                  <a:pt x="1242531" y="5832840"/>
                </a:lnTo>
                <a:lnTo>
                  <a:pt x="1227561" y="5827227"/>
                </a:lnTo>
                <a:lnTo>
                  <a:pt x="1216333" y="5821613"/>
                </a:lnTo>
                <a:lnTo>
                  <a:pt x="886988" y="5574604"/>
                </a:lnTo>
                <a:lnTo>
                  <a:pt x="82337" y="5574604"/>
                </a:lnTo>
                <a:lnTo>
                  <a:pt x="63624" y="5574604"/>
                </a:lnTo>
                <a:lnTo>
                  <a:pt x="48654" y="5568990"/>
                </a:lnTo>
                <a:lnTo>
                  <a:pt x="37426" y="5563376"/>
                </a:lnTo>
                <a:lnTo>
                  <a:pt x="22456" y="5557762"/>
                </a:lnTo>
                <a:lnTo>
                  <a:pt x="14971" y="5546534"/>
                </a:lnTo>
                <a:lnTo>
                  <a:pt x="7485" y="5538114"/>
                </a:lnTo>
                <a:lnTo>
                  <a:pt x="0" y="5526886"/>
                </a:lnTo>
                <a:lnTo>
                  <a:pt x="0" y="5512851"/>
                </a:lnTo>
                <a:lnTo>
                  <a:pt x="0" y="2927620"/>
                </a:lnTo>
                <a:lnTo>
                  <a:pt x="0" y="2913585"/>
                </a:lnTo>
                <a:lnTo>
                  <a:pt x="0" y="2661018"/>
                </a:lnTo>
                <a:lnTo>
                  <a:pt x="0" y="2646984"/>
                </a:lnTo>
                <a:lnTo>
                  <a:pt x="0" y="61752"/>
                </a:lnTo>
                <a:lnTo>
                  <a:pt x="0" y="47718"/>
                </a:lnTo>
                <a:lnTo>
                  <a:pt x="7485" y="36490"/>
                </a:lnTo>
                <a:lnTo>
                  <a:pt x="14971" y="28069"/>
                </a:lnTo>
                <a:lnTo>
                  <a:pt x="22456" y="16842"/>
                </a:lnTo>
                <a:lnTo>
                  <a:pt x="37426" y="11228"/>
                </a:lnTo>
                <a:lnTo>
                  <a:pt x="48654" y="5614"/>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4292601" y="651932"/>
            <a:ext cx="4279899" cy="1354667"/>
          </a:xfrm>
        </p:spPr>
        <p:txBody>
          <a:bodyPr>
            <a:normAutofit/>
          </a:bodyPr>
          <a:lstStyle/>
          <a:p>
            <a:pPr algn="ctr"/>
            <a:r>
              <a:rPr lang="en-US" dirty="0">
                <a:ln>
                  <a:solidFill>
                    <a:schemeClr val="bg1"/>
                  </a:solidFill>
                </a:ln>
                <a:solidFill>
                  <a:schemeClr val="accent2"/>
                </a:solidFill>
                <a:effectLst>
                  <a:outerShdw blurRad="38100" dist="38100" dir="2700000" algn="tl">
                    <a:srgbClr val="000000">
                      <a:alpha val="43137"/>
                    </a:srgbClr>
                  </a:outerShdw>
                </a:effectLst>
                <a:latin typeface="Glacial Indifference" pitchFamily="2" charset="0"/>
              </a:rPr>
              <a:t>The Gift of Self Must Be Faithful</a:t>
            </a:r>
          </a:p>
        </p:txBody>
      </p:sp>
      <p:sp>
        <p:nvSpPr>
          <p:cNvPr id="3" name="Content Placeholder 2"/>
          <p:cNvSpPr>
            <a:spLocks noGrp="1"/>
          </p:cNvSpPr>
          <p:nvPr>
            <p:ph idx="1"/>
          </p:nvPr>
        </p:nvSpPr>
        <p:spPr>
          <a:xfrm>
            <a:off x="4292600" y="2116667"/>
            <a:ext cx="4279900" cy="3496733"/>
          </a:xfrm>
        </p:spPr>
        <p:txBody>
          <a:bodyPr>
            <a:normAutofit fontScale="92500" lnSpcReduction="10000"/>
          </a:bodyPr>
          <a:lstStyle/>
          <a:p>
            <a:r>
              <a:rPr lang="en-US" sz="1700" dirty="0">
                <a:solidFill>
                  <a:schemeClr val="bg1"/>
                </a:solidFill>
              </a:rPr>
              <a:t>The gift of self must remain faithful and exclusive until death</a:t>
            </a:r>
          </a:p>
          <a:p>
            <a:pPr lvl="1"/>
            <a:r>
              <a:rPr lang="en-US" sz="1700" dirty="0">
                <a:solidFill>
                  <a:schemeClr val="bg1"/>
                </a:solidFill>
              </a:rPr>
              <a:t>Marriage is </a:t>
            </a:r>
            <a:r>
              <a:rPr lang="en-US" sz="1700" i="1" dirty="0">
                <a:solidFill>
                  <a:schemeClr val="bg1"/>
                </a:solidFill>
              </a:rPr>
              <a:t>indissoluble</a:t>
            </a:r>
            <a:r>
              <a:rPr lang="en-US" sz="1700" dirty="0">
                <a:solidFill>
                  <a:schemeClr val="bg1"/>
                </a:solidFill>
              </a:rPr>
              <a:t> </a:t>
            </a:r>
          </a:p>
          <a:p>
            <a:pPr lvl="1"/>
            <a:r>
              <a:rPr lang="en-US" sz="1700" dirty="0">
                <a:solidFill>
                  <a:schemeClr val="bg1"/>
                </a:solidFill>
              </a:rPr>
              <a:t>Like God never forsakes his people</a:t>
            </a:r>
          </a:p>
          <a:p>
            <a:pPr lvl="1"/>
            <a:r>
              <a:rPr lang="en-US" sz="1700" dirty="0">
                <a:solidFill>
                  <a:schemeClr val="bg1"/>
                </a:solidFill>
              </a:rPr>
              <a:t>Like Christ never forsakes his Bride, the Church</a:t>
            </a:r>
          </a:p>
          <a:p>
            <a:pPr lvl="1"/>
            <a:r>
              <a:rPr lang="en-US" sz="1700" dirty="0">
                <a:solidFill>
                  <a:schemeClr val="bg1"/>
                </a:solidFill>
              </a:rPr>
              <a:t>Helps children flourish</a:t>
            </a:r>
          </a:p>
          <a:p>
            <a:pPr lvl="1"/>
            <a:endParaRPr lang="en-US" sz="1700" dirty="0">
              <a:solidFill>
                <a:schemeClr val="bg1"/>
              </a:solidFill>
            </a:endParaRPr>
          </a:p>
          <a:p>
            <a:r>
              <a:rPr lang="en-US" sz="1700" dirty="0">
                <a:solidFill>
                  <a:schemeClr val="bg1"/>
                </a:solidFill>
              </a:rPr>
              <a:t>Sometimes a marriage is not valid from its beginning because it lacks an essential element (annulment)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5" name="Picture 3" descr="two sided coin.jpg"/>
          <p:cNvPicPr>
            <a:picLocks noChangeAspect="1"/>
          </p:cNvPicPr>
          <p:nvPr/>
        </p:nvPicPr>
        <p:blipFill>
          <a:blip r:embed="rId3" cstate="print"/>
          <a:srcRect/>
          <a:stretch>
            <a:fillRect/>
          </a:stretch>
        </p:blipFill>
        <p:spPr bwMode="auto">
          <a:xfrm rot="16200000">
            <a:off x="7391400" y="3124200"/>
            <a:ext cx="1371600" cy="1898650"/>
          </a:xfrm>
          <a:prstGeom prst="rect">
            <a:avLst/>
          </a:prstGeom>
          <a:noFill/>
          <a:ln w="9525">
            <a:noFill/>
            <a:miter lim="800000"/>
            <a:headEnd/>
            <a:tailEnd/>
          </a:ln>
        </p:spPr>
      </p:pic>
      <p:sp>
        <p:nvSpPr>
          <p:cNvPr id="2" name="Title 1"/>
          <p:cNvSpPr>
            <a:spLocks noGrp="1"/>
          </p:cNvSpPr>
          <p:nvPr>
            <p:ph type="title"/>
          </p:nvPr>
        </p:nvSpPr>
        <p:spPr>
          <a:xfrm>
            <a:off x="457200" y="304800"/>
            <a:ext cx="8229600" cy="838200"/>
          </a:xfrm>
        </p:spPr>
        <p:txBody>
          <a:bodyPr>
            <a:normAutofit/>
          </a:bodyPr>
          <a:lstStyle/>
          <a:p>
            <a:pPr algn="ctr"/>
            <a:r>
              <a:rPr lang="en-US" sz="4400" dirty="0">
                <a:ln>
                  <a:solidFill>
                    <a:schemeClr val="bg1"/>
                  </a:solidFill>
                </a:ln>
                <a:solidFill>
                  <a:schemeClr val="accent2"/>
                </a:solidFill>
                <a:effectLst>
                  <a:outerShdw blurRad="38100" dist="38100" dir="2700000" algn="tl">
                    <a:srgbClr val="000000">
                      <a:alpha val="43137"/>
                    </a:srgbClr>
                  </a:outerShdw>
                </a:effectLst>
              </a:rPr>
              <a:t>The Gift of Self Must Be Fruitful</a:t>
            </a:r>
          </a:p>
        </p:txBody>
      </p:sp>
      <p:sp>
        <p:nvSpPr>
          <p:cNvPr id="3" name="Content Placeholder 2"/>
          <p:cNvSpPr>
            <a:spLocks noGrp="1"/>
          </p:cNvSpPr>
          <p:nvPr>
            <p:ph idx="1"/>
          </p:nvPr>
        </p:nvSpPr>
        <p:spPr>
          <a:xfrm>
            <a:off x="76200" y="2332037"/>
            <a:ext cx="7010400" cy="3230563"/>
          </a:xfrm>
        </p:spPr>
        <p:txBody>
          <a:bodyPr>
            <a:normAutofit/>
          </a:bodyPr>
          <a:lstStyle/>
          <a:p>
            <a:pPr>
              <a:buClrTx/>
              <a:buFont typeface="Wingdings 3" pitchFamily="18" charset="2"/>
              <a:buNone/>
            </a:pPr>
            <a:r>
              <a:rPr lang="en-US" sz="2000" dirty="0"/>
              <a:t>The gift of self must be open to creating new life (children)</a:t>
            </a:r>
          </a:p>
          <a:p>
            <a:pPr lvl="1">
              <a:buClrTx/>
            </a:pPr>
            <a:r>
              <a:rPr lang="en-US" sz="2000" dirty="0"/>
              <a:t>Sexual intimacy is like a two-sided coin:  it is love-giving and life-giving for the married couple</a:t>
            </a:r>
          </a:p>
          <a:p>
            <a:pPr lvl="1">
              <a:buClrTx/>
            </a:pPr>
            <a:r>
              <a:rPr lang="en-US" sz="2000" dirty="0"/>
              <a:t>Couples are called to practice abstinence if they prayerfully intend not to conceive (an effective means of postponing pregnancy)</a:t>
            </a:r>
          </a:p>
        </p:txBody>
      </p:sp>
    </p:spTree>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17ED52E4-E74C-39E0-4627-1F76832780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A1EC86-D670-40D9-EEC0-02B051D3BC5C}"/>
              </a:ext>
            </a:extLst>
          </p:cNvPr>
          <p:cNvSpPr>
            <a:spLocks noGrp="1"/>
          </p:cNvSpPr>
          <p:nvPr>
            <p:ph type="title"/>
          </p:nvPr>
        </p:nvSpPr>
        <p:spPr>
          <a:xfrm>
            <a:off x="457200" y="304800"/>
            <a:ext cx="8229600" cy="838200"/>
          </a:xfrm>
        </p:spPr>
        <p:txBody>
          <a:bodyPr>
            <a:normAutofit/>
          </a:bodyPr>
          <a:lstStyle/>
          <a:p>
            <a:pPr algn="ctr"/>
            <a:r>
              <a:rPr lang="en-US" sz="4400" dirty="0">
                <a:ln>
                  <a:solidFill>
                    <a:schemeClr val="bg1"/>
                  </a:solidFill>
                </a:ln>
                <a:solidFill>
                  <a:schemeClr val="accent2"/>
                </a:solidFill>
                <a:effectLst>
                  <a:outerShdw blurRad="38100" dist="38100" dir="2700000" algn="tl">
                    <a:srgbClr val="000000">
                      <a:alpha val="43137"/>
                    </a:srgbClr>
                  </a:outerShdw>
                </a:effectLst>
                <a:latin typeface="Dirt Road" panose="02000000000000000000" pitchFamily="2" charset="0"/>
              </a:rPr>
              <a:t>VIDEO: LOVE &amp; NEW LIFE</a:t>
            </a:r>
          </a:p>
        </p:txBody>
      </p:sp>
      <p:pic>
        <p:nvPicPr>
          <p:cNvPr id="6" name="Content Placeholder 5" descr="A group of books and a tablet&#10;&#10;Description automatically generated">
            <a:extLst>
              <a:ext uri="{FF2B5EF4-FFF2-40B4-BE49-F238E27FC236}">
                <a16:creationId xmlns:a16="http://schemas.microsoft.com/office/drawing/2014/main" id="{79C19806-499E-BC2F-C6CA-7F48BB24BEA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86200" y="1775619"/>
            <a:ext cx="5082381" cy="5082381"/>
          </a:xfrm>
        </p:spPr>
      </p:pic>
      <p:sp>
        <p:nvSpPr>
          <p:cNvPr id="4" name="TextBox 3">
            <a:extLst>
              <a:ext uri="{FF2B5EF4-FFF2-40B4-BE49-F238E27FC236}">
                <a16:creationId xmlns:a16="http://schemas.microsoft.com/office/drawing/2014/main" id="{DC2F85E9-7B33-6564-1113-FCDA4F113923}"/>
              </a:ext>
            </a:extLst>
          </p:cNvPr>
          <p:cNvSpPr txBox="1"/>
          <p:nvPr/>
        </p:nvSpPr>
        <p:spPr>
          <a:xfrm>
            <a:off x="304800" y="3244334"/>
            <a:ext cx="4577442" cy="369332"/>
          </a:xfrm>
          <a:prstGeom prst="rect">
            <a:avLst/>
          </a:prstGeom>
          <a:noFill/>
        </p:spPr>
        <p:txBody>
          <a:bodyPr wrap="square">
            <a:spAutoFit/>
          </a:bodyPr>
          <a:lstStyle/>
          <a:p>
            <a:r>
              <a:rPr lang="en-US" dirty="0">
                <a:hlinkClick r:id="rId4"/>
              </a:rPr>
              <a:t>https://youtu.be/VcyOzym2UV8</a:t>
            </a:r>
            <a:r>
              <a:rPr lang="en-US" dirty="0"/>
              <a:t> </a:t>
            </a:r>
          </a:p>
        </p:txBody>
      </p:sp>
    </p:spTree>
    <p:extLst>
      <p:ext uri="{BB962C8B-B14F-4D97-AF65-F5344CB8AC3E}">
        <p14:creationId xmlns:p14="http://schemas.microsoft.com/office/powerpoint/2010/main" val="3224005099"/>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8916B2AC-83C5-0C01-69F9-F91614DE7A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AE9268-3D57-A027-05D0-9EE355BF82BB}"/>
              </a:ext>
            </a:extLst>
          </p:cNvPr>
          <p:cNvSpPr>
            <a:spLocks noGrp="1"/>
          </p:cNvSpPr>
          <p:nvPr>
            <p:ph type="title"/>
          </p:nvPr>
        </p:nvSpPr>
        <p:spPr>
          <a:xfrm>
            <a:off x="457200" y="381000"/>
            <a:ext cx="8229600" cy="1143000"/>
          </a:xfrm>
        </p:spPr>
        <p:txBody>
          <a:bodyPr>
            <a:normAutofit fontScale="90000"/>
          </a:bodyPr>
          <a:lstStyle/>
          <a:p>
            <a:pPr algn="ctr"/>
            <a:r>
              <a:rPr lang="en-US" sz="4400" dirty="0">
                <a:ln>
                  <a:solidFill>
                    <a:schemeClr val="bg1"/>
                  </a:solidFill>
                </a:ln>
                <a:solidFill>
                  <a:schemeClr val="accent2"/>
                </a:solidFill>
                <a:effectLst>
                  <a:outerShdw blurRad="38100" dist="38100" dir="2700000" algn="tl">
                    <a:srgbClr val="000000">
                      <a:alpha val="43137"/>
                    </a:srgbClr>
                  </a:outerShdw>
                </a:effectLst>
              </a:rPr>
              <a:t>What about couples who cannot have children?</a:t>
            </a:r>
          </a:p>
        </p:txBody>
      </p:sp>
      <p:sp>
        <p:nvSpPr>
          <p:cNvPr id="3" name="Content Placeholder 2">
            <a:extLst>
              <a:ext uri="{FF2B5EF4-FFF2-40B4-BE49-F238E27FC236}">
                <a16:creationId xmlns:a16="http://schemas.microsoft.com/office/drawing/2014/main" id="{24A4ABCB-1D46-94BF-B2AE-FB98206CA194}"/>
              </a:ext>
            </a:extLst>
          </p:cNvPr>
          <p:cNvSpPr>
            <a:spLocks noGrp="1"/>
          </p:cNvSpPr>
          <p:nvPr>
            <p:ph idx="1"/>
          </p:nvPr>
        </p:nvSpPr>
        <p:spPr>
          <a:xfrm>
            <a:off x="495300" y="2514600"/>
            <a:ext cx="8153400" cy="2849563"/>
          </a:xfrm>
        </p:spPr>
        <p:txBody>
          <a:bodyPr>
            <a:normAutofit lnSpcReduction="10000"/>
          </a:bodyPr>
          <a:lstStyle/>
          <a:p>
            <a:pPr>
              <a:buClrTx/>
              <a:buFont typeface="Wingdings 3" pitchFamily="18" charset="2"/>
              <a:buNone/>
            </a:pPr>
            <a:r>
              <a:rPr lang="en-US" sz="2000" dirty="0"/>
              <a:t>When difficulties with infertility arise</a:t>
            </a:r>
          </a:p>
          <a:p>
            <a:pPr lvl="1">
              <a:buClrTx/>
            </a:pPr>
            <a:r>
              <a:rPr lang="en-US" sz="2000" dirty="0"/>
              <a:t>Opportunity to practice “spiritual parenthood”</a:t>
            </a:r>
          </a:p>
          <a:p>
            <a:pPr lvl="1">
              <a:buClrTx/>
            </a:pPr>
            <a:r>
              <a:rPr lang="en-US" sz="2000" dirty="0"/>
              <a:t>The Church can help determine which medically assisted procedures are morally acceptable</a:t>
            </a:r>
          </a:p>
          <a:p>
            <a:pPr lvl="1">
              <a:buClrTx/>
            </a:pPr>
            <a:r>
              <a:rPr lang="en-US" sz="2000" dirty="0"/>
              <a:t>Some couples are called to adopt children</a:t>
            </a:r>
          </a:p>
          <a:p>
            <a:pPr>
              <a:buClrTx/>
              <a:buFont typeface="Wingdings 3" pitchFamily="18" charset="2"/>
              <a:buNone/>
            </a:pPr>
            <a:r>
              <a:rPr lang="en-US" sz="2000" dirty="0"/>
              <a:t>When parents cannot raise the child they have conceived</a:t>
            </a:r>
          </a:p>
          <a:p>
            <a:pPr lvl="1">
              <a:buClrTx/>
            </a:pPr>
            <a:r>
              <a:rPr lang="en-US" sz="2000" dirty="0"/>
              <a:t>Adoption is the responsible and generous choice</a:t>
            </a:r>
          </a:p>
        </p:txBody>
      </p:sp>
    </p:spTree>
    <p:extLst>
      <p:ext uri="{BB962C8B-B14F-4D97-AF65-F5344CB8AC3E}">
        <p14:creationId xmlns:p14="http://schemas.microsoft.com/office/powerpoint/2010/main" val="3127323693"/>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Envision 1">
      <a:dk1>
        <a:srgbClr val="000000"/>
      </a:dk1>
      <a:lt1>
        <a:srgbClr val="FFFFFF"/>
      </a:lt1>
      <a:dk2>
        <a:srgbClr val="373545"/>
      </a:dk2>
      <a:lt2>
        <a:srgbClr val="7BC2B2"/>
      </a:lt2>
      <a:accent1>
        <a:srgbClr val="57877B"/>
      </a:accent1>
      <a:accent2>
        <a:srgbClr val="D7D36A"/>
      </a:accent2>
      <a:accent3>
        <a:srgbClr val="214D51"/>
      </a:accent3>
      <a:accent4>
        <a:srgbClr val="7A8C8E"/>
      </a:accent4>
      <a:accent5>
        <a:srgbClr val="E9AD47"/>
      </a:accent5>
      <a:accent6>
        <a:srgbClr val="2683C6"/>
      </a:accent6>
      <a:hlink>
        <a:srgbClr val="6B9F25"/>
      </a:hlink>
      <a:folHlink>
        <a:srgbClr val="9F671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Quotable</Template>
  <TotalTime>27347</TotalTime>
  <Words>916</Words>
  <Application>Microsoft Macintosh PowerPoint</Application>
  <PresentationFormat>On-screen Show (4:3)</PresentationFormat>
  <Paragraphs>96</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Calibri</vt:lpstr>
      <vt:lpstr>Century Gothic</vt:lpstr>
      <vt:lpstr>Dirt Road</vt:lpstr>
      <vt:lpstr>Glacial Indifference</vt:lpstr>
      <vt:lpstr>Lato</vt:lpstr>
      <vt:lpstr>Wingdings 2</vt:lpstr>
      <vt:lpstr>Wingdings 3</vt:lpstr>
      <vt:lpstr>Quotable</vt:lpstr>
      <vt:lpstr>ENVISION: THEOLOGY OF THE BODY FOR MIDDLE SCHOOL</vt:lpstr>
      <vt:lpstr>Bellwork</vt:lpstr>
      <vt:lpstr>OPENING PRAYER</vt:lpstr>
      <vt:lpstr>Watch:</vt:lpstr>
      <vt:lpstr>How does God see marriage?</vt:lpstr>
      <vt:lpstr>Sex is the Body Language of Married Love</vt:lpstr>
      <vt:lpstr>What do the questions put to bride and groom reveal?</vt:lpstr>
      <vt:lpstr>The Gift of Self Must Be Free</vt:lpstr>
      <vt:lpstr>The Gift of Self Must Be Total</vt:lpstr>
      <vt:lpstr>The Gift of Self Must Be Faithful</vt:lpstr>
      <vt:lpstr>The Gift of Self Must Be Fruitful</vt:lpstr>
      <vt:lpstr>VIDEO: LOVE &amp; NEW LIFE</vt:lpstr>
      <vt:lpstr>What about couples who cannot have children?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Theology of the Body</dc:title>
  <dc:creator>kris</dc:creator>
  <cp:lastModifiedBy>Catherine Burke</cp:lastModifiedBy>
  <cp:revision>15</cp:revision>
  <dcterms:created xsi:type="dcterms:W3CDTF">2015-09-30T19:40:08Z</dcterms:created>
  <dcterms:modified xsi:type="dcterms:W3CDTF">2024-12-31T18:05:33Z</dcterms:modified>
</cp:coreProperties>
</file>