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79" r:id="rId2"/>
    <p:sldId id="258" r:id="rId3"/>
    <p:sldId id="260" r:id="rId4"/>
    <p:sldId id="264" r:id="rId5"/>
    <p:sldId id="265" r:id="rId6"/>
    <p:sldId id="268" r:id="rId7"/>
    <p:sldId id="273" r:id="rId8"/>
    <p:sldId id="263" r:id="rId9"/>
    <p:sldId id="269" r:id="rId10"/>
    <p:sldId id="270" r:id="rId11"/>
    <p:sldId id="27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43"/>
    <p:restoredTop sz="94648"/>
  </p:normalViewPr>
  <p:slideViewPr>
    <p:cSldViewPr>
      <p:cViewPr varScale="1">
        <p:scale>
          <a:sx n="117" d="100"/>
          <a:sy n="117" d="100"/>
        </p:scale>
        <p:origin x="376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4" d="100"/>
          <a:sy n="54" d="100"/>
        </p:scale>
        <p:origin x="-2820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06896C-BE02-4D38-B96B-730C79D99907}" type="datetimeFigureOut">
              <a:rPr lang="en-US" smtClean="0"/>
              <a:pPr/>
              <a:t>12/13/24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60C778-CC2E-44B3-A2E2-5CA23BDC888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" name="Notes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Saints pictured: Bl. Chiara Luce </a:t>
            </a:r>
            <a:r>
              <a:rPr lang="en-US" dirty="0" err="1"/>
              <a:t>Badano</a:t>
            </a:r>
            <a:r>
              <a:rPr lang="en-US" dirty="0"/>
              <a:t> (top left), St. Mother Teresa (middle left), Bl. Franz </a:t>
            </a:r>
            <a:r>
              <a:rPr lang="en-US" dirty="0" err="1"/>
              <a:t>Jagerstatter</a:t>
            </a:r>
            <a:r>
              <a:rPr lang="en-US" dirty="0"/>
              <a:t> and his wife Franziska (bottom left); Bl. Stanley </a:t>
            </a:r>
            <a:r>
              <a:rPr lang="en-US" dirty="0" err="1"/>
              <a:t>Rtoerh</a:t>
            </a:r>
            <a:r>
              <a:rPr lang="en-US" dirty="0"/>
              <a:t> (top left), </a:t>
            </a:r>
            <a:r>
              <a:rPr lang="en-US" dirty="0" err="1"/>
              <a:t>Sts</a:t>
            </a:r>
            <a:r>
              <a:rPr lang="en-US" dirty="0"/>
              <a:t>. Louis and </a:t>
            </a:r>
            <a:r>
              <a:rPr lang="en-US" dirty="0" err="1"/>
              <a:t>Zelie</a:t>
            </a:r>
            <a:r>
              <a:rPr lang="en-US" dirty="0"/>
              <a:t> Martin, parents of St. Therese (bottom right) </a:t>
            </a:r>
          </a:p>
        </p:txBody>
      </p:sp>
    </p:spTree>
    <p:extLst>
      <p:ext uri="{BB962C8B-B14F-4D97-AF65-F5344CB8AC3E}">
        <p14:creationId xmlns:p14="http://schemas.microsoft.com/office/powerpoint/2010/main" val="21137610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Pictured: St. Maximilian Kolbe (top right), St. Gianna Molla (bottom right), Bl. Pier Giorgio </a:t>
            </a:r>
            <a:r>
              <a:rPr lang="en-US" dirty="0" err="1"/>
              <a:t>Frassati</a:t>
            </a:r>
            <a:r>
              <a:rPr lang="en-US" dirty="0"/>
              <a:t> (bottom left; will be canonized in August 2025)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60C778-CC2E-44B3-A2E2-5CA23BDC888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483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Pictured: St. Thomas More (bottom left) and Bl. Marie-</a:t>
            </a:r>
            <a:r>
              <a:rPr lang="en-US" dirty="0" err="1"/>
              <a:t>Clémentine</a:t>
            </a:r>
            <a:r>
              <a:rPr lang="en-US" dirty="0"/>
              <a:t>  (top right)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60C778-CC2E-44B3-A2E2-5CA23BDC888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0425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Pictured: Bl. Carlo </a:t>
            </a:r>
            <a:r>
              <a:rPr lang="en-US" dirty="0" err="1"/>
              <a:t>Acutis</a:t>
            </a:r>
            <a:r>
              <a:rPr lang="en-US" dirty="0"/>
              <a:t> (to be canonized in April 2025), St. Thérèse of Lisieux dressed as St. Joan of Arc (bottom right), Pope St. John Paul II hiking in the mountains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60C778-CC2E-44B3-A2E2-5CA23BDC888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7766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31" y="1449146"/>
            <a:ext cx="7526338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8831" y="5280847"/>
            <a:ext cx="7526338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FB7F-D323-4BE1-9E1F-01296F32059B}" type="datetimeFigureOut">
              <a:rPr lang="en-US" smtClean="0"/>
              <a:pPr/>
              <a:t>12/13/24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44BAC-EF0F-4478-BAAF-C6D78E9D2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655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997" y="2222287"/>
            <a:ext cx="7524003" cy="363651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FB7F-D323-4BE1-9E1F-01296F32059B}" type="datetimeFigureOut">
              <a:rPr lang="en-US" smtClean="0"/>
              <a:pPr/>
              <a:t>12/13/24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44BAC-EF0F-4478-BAAF-C6D78E9D2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907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0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2951396"/>
            <a:ext cx="7526337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4863" y="5281200"/>
            <a:ext cx="7526337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FB7F-D323-4BE1-9E1F-01296F32059B}" type="datetimeFigureOut">
              <a:rPr lang="en-US" smtClean="0"/>
              <a:pPr/>
              <a:t>12/13/24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44BAC-EF0F-4478-BAAF-C6D78E9D2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71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9996" y="2222287"/>
            <a:ext cx="367072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0" y="2222287"/>
            <a:ext cx="3670720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FB7F-D323-4BE1-9E1F-01296F32059B}" type="datetimeFigureOut">
              <a:rPr lang="en-US" smtClean="0"/>
              <a:pPr/>
              <a:t>12/13/24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44BAC-EF0F-4478-BAAF-C6D78E9D2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135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6" y="2174875"/>
            <a:ext cx="367072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9996" y="2751137"/>
            <a:ext cx="3687391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2174875"/>
            <a:ext cx="3670720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751137"/>
            <a:ext cx="3670720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FB7F-D323-4BE1-9E1F-01296F32059B}" type="datetimeFigureOut">
              <a:rPr lang="en-US" smtClean="0"/>
              <a:pPr/>
              <a:t>12/13/24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44BAC-EF0F-4478-BAAF-C6D78E9D2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66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FB7F-D323-4BE1-9E1F-01296F32059B}" type="datetimeFigureOut">
              <a:rPr lang="en-US" smtClean="0"/>
              <a:pPr/>
              <a:t>12/13/24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44BAC-EF0F-4478-BAAF-C6D78E9D2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935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FB7F-D323-4BE1-9E1F-01296F32059B}" type="datetimeFigureOut">
              <a:rPr lang="en-US" smtClean="0"/>
              <a:pPr/>
              <a:t>12/13/24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44BAC-EF0F-4478-BAAF-C6D78E9D2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343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804863" y="446086"/>
            <a:ext cx="2660650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46088"/>
            <a:ext cx="2660650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4" y="446087"/>
            <a:ext cx="4689475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2260737"/>
            <a:ext cx="2660650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FB7F-D323-4BE1-9E1F-01296F32059B}" type="datetimeFigureOut">
              <a:rPr lang="en-US" smtClean="0"/>
              <a:pPr/>
              <a:t>12/13/24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44BAC-EF0F-4478-BAAF-C6D78E9D2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660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9996" y="727521"/>
            <a:ext cx="350154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573588" y="0"/>
            <a:ext cx="4570412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9996" y="2344684"/>
            <a:ext cx="350154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914357" y="6041361"/>
            <a:ext cx="732659" cy="365125"/>
          </a:xfrm>
        </p:spPr>
        <p:txBody>
          <a:bodyPr/>
          <a:lstStyle/>
          <a:p>
            <a:fld id="{BDDAFB7F-D323-4BE1-9E1F-01296F32059B}" type="datetimeFigureOut">
              <a:rPr lang="en-US" smtClean="0"/>
              <a:pPr/>
              <a:t>12/13/24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2797" y="6041361"/>
            <a:ext cx="247156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47017" y="5915887"/>
            <a:ext cx="796616" cy="490599"/>
          </a:xfrm>
        </p:spPr>
        <p:txBody>
          <a:bodyPr/>
          <a:lstStyle/>
          <a:p>
            <a:fld id="{4FA44BAC-EF0F-4478-BAAF-C6D78E9D2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495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800600"/>
            <a:ext cx="752633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9144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5367338"/>
            <a:ext cx="7526337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FB7F-D323-4BE1-9E1F-01296F32059B}" type="datetimeFigureOut">
              <a:rPr lang="en-US" smtClean="0"/>
              <a:pPr/>
              <a:t>12/13/24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44BAC-EF0F-4478-BAAF-C6D78E9D2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641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485107" y="1338479"/>
            <a:ext cx="4749312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573" y="1495525"/>
            <a:ext cx="442038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1226" y="4700702"/>
            <a:ext cx="4418727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398884" y="1338479"/>
            <a:ext cx="3302316" cy="4075464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FB7F-D323-4BE1-9E1F-01296F32059B}" type="datetimeFigureOut">
              <a:rPr lang="en-US" smtClean="0"/>
              <a:pPr/>
              <a:t>12/13/24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44BAC-EF0F-4478-BAAF-C6D78E9D2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3570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855663" y="2286585"/>
            <a:ext cx="3671336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017816" y="2435956"/>
            <a:ext cx="328689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616450" y="2286000"/>
            <a:ext cx="3671888" cy="2300288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FB7F-D323-4BE1-9E1F-01296F32059B}" type="datetimeFigureOut">
              <a:rPr lang="en-US" smtClean="0"/>
              <a:pPr/>
              <a:t>12/13/24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44BAC-EF0F-4478-BAAF-C6D78E9D2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9938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FB7F-D323-4BE1-9E1F-01296F32059B}" type="datetimeFigureOut">
              <a:rPr lang="en-US" smtClean="0"/>
              <a:pPr/>
              <a:t>12/13/24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44BAC-EF0F-4478-BAAF-C6D78E9D2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9341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5752238" y="446089"/>
            <a:ext cx="3391762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AutoShape 4"/>
          <p:cNvSpPr>
            <a:spLocks noChangeAspect="1" noChangeArrowheads="1" noTextEdit="1"/>
          </p:cNvSpPr>
          <p:nvPr/>
        </p:nvSpPr>
        <p:spPr bwMode="auto">
          <a:xfrm>
            <a:off x="5233988" y="0"/>
            <a:ext cx="3910012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37655" y="586171"/>
            <a:ext cx="1701800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4862" y="446089"/>
            <a:ext cx="4947376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FB7F-D323-4BE1-9E1F-01296F32059B}" type="datetimeFigureOut">
              <a:rPr lang="en-US" smtClean="0"/>
              <a:pPr/>
              <a:t>12/13/24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44BAC-EF0F-4478-BAAF-C6D78E9D2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874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9997" y="447188"/>
            <a:ext cx="7524003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7" y="2184400"/>
            <a:ext cx="7524003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2797" y="6041361"/>
            <a:ext cx="628953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1422" y="6041361"/>
            <a:ext cx="993161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BDDAFB7F-D323-4BE1-9E1F-01296F32059B}" type="datetimeFigureOut">
              <a:rPr lang="en-US" smtClean="0"/>
              <a:pPr/>
              <a:t>12/13/24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04584" y="5915887"/>
            <a:ext cx="796616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4FA44BAC-EF0F-4478-BAAF-C6D78E9D2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844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23234"/>
            <a:ext cx="8686800" cy="201168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6000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Dirt Road" panose="02000000000000000000" pitchFamily="2" charset="0"/>
                <a:cs typeface="MV Boli" panose="020F0502020204030204" pitchFamily="34" charset="0"/>
              </a:rPr>
              <a:t>ENVISION: THEOLOGY OF THE BODY FOR TEENS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5626634"/>
            <a:ext cx="3724506" cy="990600"/>
          </a:xfrm>
        </p:spPr>
        <p:txBody>
          <a:bodyPr>
            <a:normAutofit fontScale="77500" lnSpcReduction="20000"/>
          </a:bodyPr>
          <a:lstStyle/>
          <a:p>
            <a:pPr algn="ctr" eaLnBrk="1" hangingPunct="1">
              <a:buFont typeface="Wingdings 2" charset="2"/>
              <a:buNone/>
              <a:defRPr/>
            </a:pPr>
            <a:r>
              <a:rPr lang="en-US" sz="2200" b="1" i="1" dirty="0">
                <a:latin typeface="Century Schoolbook" pitchFamily="18" charset="0"/>
              </a:rPr>
              <a:t>Seventh Grade Curriculum  4.3</a:t>
            </a:r>
          </a:p>
          <a:p>
            <a:pPr algn="ctr" eaLnBrk="1" hangingPunct="1">
              <a:buFont typeface="Wingdings 2" charset="2"/>
              <a:buNone/>
              <a:defRPr/>
            </a:pPr>
            <a:r>
              <a:rPr lang="en-US" sz="2200" b="1" i="1" dirty="0">
                <a:latin typeface="Century Schoolbook" pitchFamily="18" charset="0"/>
              </a:rPr>
              <a:t>The Saints: Heroic Witnesses</a:t>
            </a:r>
          </a:p>
          <a:p>
            <a:pPr algn="ctr" eaLnBrk="1" hangingPunct="1">
              <a:buFont typeface="Wingdings 2" charset="2"/>
              <a:buNone/>
              <a:defRPr/>
            </a:pPr>
            <a:r>
              <a:rPr lang="en-US" sz="2200" b="1" i="1" dirty="0">
                <a:latin typeface="Century Schoolbook" pitchFamily="18" charset="0"/>
              </a:rPr>
              <a:t>to Love</a:t>
            </a:r>
          </a:p>
        </p:txBody>
      </p:sp>
      <p:pic>
        <p:nvPicPr>
          <p:cNvPr id="6" name="Picture 6" descr="http://www.milanopergiovannipaolo.it/wp-content/uploads/2014/02/5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 r="7879"/>
          <a:stretch>
            <a:fillRect/>
          </a:stretch>
        </p:blipFill>
        <p:spPr bwMode="auto">
          <a:xfrm>
            <a:off x="2707665" y="2318674"/>
            <a:ext cx="4267200" cy="3124200"/>
          </a:xfrm>
          <a:prstGeom prst="rect">
            <a:avLst/>
          </a:prstGeom>
          <a:ln>
            <a:noFill/>
          </a:ln>
          <a:effectLst>
            <a:softEdge rad="207236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E138304-364B-EA4E-FFB4-B9F9C3675B2A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51" b="4551"/>
          <a:stretch/>
        </p:blipFill>
        <p:spPr>
          <a:xfrm>
            <a:off x="-82825" y="1922394"/>
            <a:ext cx="1639330" cy="2011680"/>
          </a:xfrm>
          <a:prstGeom prst="rect">
            <a:avLst/>
          </a:prstGeom>
          <a:effectLst>
            <a:reflection endPos="0" dir="5400000" sy="-100000" algn="bl" rotWithShape="0"/>
            <a:softEdge rad="72364"/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7678CEA-703B-7C4E-1CBE-79E4EA24165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7" r="3463" b="22748"/>
          <a:stretch/>
        </p:blipFill>
        <p:spPr>
          <a:xfrm>
            <a:off x="1301534" y="2928234"/>
            <a:ext cx="1639330" cy="1674564"/>
          </a:xfrm>
          <a:prstGeom prst="rect">
            <a:avLst/>
          </a:prstGeom>
          <a:effectLst>
            <a:softEdge rad="114107"/>
          </a:effectLst>
        </p:spPr>
      </p:pic>
      <p:pic>
        <p:nvPicPr>
          <p:cNvPr id="5" name="Picture 4" descr="Two men sitting on a couch&#10;&#10;Description automatically generated with medium confidence">
            <a:extLst>
              <a:ext uri="{FF2B5EF4-FFF2-40B4-BE49-F238E27FC236}">
                <a16:creationId xmlns:a16="http://schemas.microsoft.com/office/drawing/2014/main" id="{94B7F89D-EE75-8D3D-D908-A27AF45374F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0" t="4628" r="1092"/>
          <a:stretch/>
        </p:blipFill>
        <p:spPr>
          <a:xfrm>
            <a:off x="6661303" y="4864072"/>
            <a:ext cx="2482697" cy="1964139"/>
          </a:xfrm>
          <a:prstGeom prst="rect">
            <a:avLst/>
          </a:prstGeom>
          <a:effectLst>
            <a:glow>
              <a:schemeClr val="accent1"/>
            </a:glow>
            <a:outerShdw blurRad="146271" dist="50800" dir="5400000" algn="ctr" rotWithShape="0">
              <a:srgbClr val="000000">
                <a:alpha val="43137"/>
              </a:srgbClr>
            </a:outerShdw>
            <a:softEdge rad="159227"/>
          </a:effectLst>
        </p:spPr>
      </p:pic>
      <p:pic>
        <p:nvPicPr>
          <p:cNvPr id="1026" name="Picture 2" descr="Stanley Rother - Wikipedia">
            <a:extLst>
              <a:ext uri="{FF2B5EF4-FFF2-40B4-BE49-F238E27FC236}">
                <a16:creationId xmlns:a16="http://schemas.microsoft.com/office/drawing/2014/main" id="{C1B131D6-6FD4-4FE9-BF65-E2AD7665B3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56" b="13402"/>
          <a:stretch/>
        </p:blipFill>
        <p:spPr bwMode="auto">
          <a:xfrm>
            <a:off x="6974865" y="2155918"/>
            <a:ext cx="2070100" cy="2545398"/>
          </a:xfrm>
          <a:prstGeom prst="rect">
            <a:avLst/>
          </a:prstGeom>
          <a:noFill/>
          <a:effectLst>
            <a:softEdge rad="33212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aint of the Day – 21 May – Blessed Franz Jägerstätter OFS (1907-1943)  Layman Martyr – Franz Jägerstätter, who would not bow his head to Hitler –  AnaStpaul">
            <a:extLst>
              <a:ext uri="{FF2B5EF4-FFF2-40B4-BE49-F238E27FC236}">
                <a16:creationId xmlns:a16="http://schemas.microsoft.com/office/drawing/2014/main" id="{008CF323-E317-27BC-E81D-B8E0C546DE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5" t="3915" r="8957" b="25555"/>
          <a:stretch/>
        </p:blipFill>
        <p:spPr bwMode="auto">
          <a:xfrm>
            <a:off x="-184561" y="4451339"/>
            <a:ext cx="2353696" cy="2850205"/>
          </a:xfrm>
          <a:prstGeom prst="rect">
            <a:avLst/>
          </a:prstGeom>
          <a:noFill/>
          <a:effectLst>
            <a:softEdge rad="50655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25940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28600"/>
            <a:ext cx="7724400" cy="1189038"/>
          </a:xfrm>
        </p:spPr>
        <p:txBody>
          <a:bodyPr>
            <a:normAutofit/>
          </a:bodyPr>
          <a:lstStyle/>
          <a:p>
            <a:pPr algn="ctr"/>
            <a:r>
              <a:rPr lang="en-US" sz="6000" dirty="0" err="1">
                <a:ln>
                  <a:solidFill>
                    <a:schemeClr val="bg1"/>
                  </a:solidFill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Bellwork</a:t>
            </a:r>
            <a:endParaRPr lang="en-US" sz="6000" dirty="0">
              <a:ln>
                <a:solidFill>
                  <a:schemeClr val="bg1"/>
                </a:solidFill>
              </a:ln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998" y="2667000"/>
            <a:ext cx="7524003" cy="3636510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  <a:buNone/>
            </a:pPr>
            <a:r>
              <a:rPr lang="en-US" sz="4000" dirty="0"/>
              <a:t>Journal: </a:t>
            </a:r>
          </a:p>
          <a:p>
            <a:pPr>
              <a:spcAft>
                <a:spcPts val="1200"/>
              </a:spcAft>
              <a:buNone/>
            </a:pPr>
            <a:r>
              <a:rPr lang="en-US" sz="3000" i="1" dirty="0"/>
              <a:t>-Who in your life is a hero of love? What makes him/her an example for you? (Include at least 3 specific details.)</a:t>
            </a:r>
          </a:p>
          <a:p>
            <a:pPr>
              <a:spcAft>
                <a:spcPts val="1200"/>
              </a:spcAft>
              <a:buNone/>
            </a:pPr>
            <a:r>
              <a:rPr lang="en-US" sz="3000" i="1" dirty="0"/>
              <a:t>-Who among the saints inspires you with his/her love?</a:t>
            </a:r>
            <a:endParaRPr lang="en-US" dirty="0"/>
          </a:p>
          <a:p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838200"/>
          </a:xfrm>
        </p:spPr>
        <p:txBody>
          <a:bodyPr/>
          <a:lstStyle/>
          <a:p>
            <a:pPr algn="ctr"/>
            <a:r>
              <a:rPr lang="en-US" sz="6000" dirty="0">
                <a:ln>
                  <a:solidFill>
                    <a:schemeClr val="bg1"/>
                  </a:solidFill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rt Road" panose="02000000000000000000" pitchFamily="2" charset="0"/>
              </a:rPr>
              <a:t>OPENING PRAYER:</a:t>
            </a:r>
            <a:br>
              <a:rPr lang="en-US" sz="6000" dirty="0">
                <a:ln>
                  <a:solidFill>
                    <a:schemeClr val="bg1"/>
                  </a:solidFill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rt Road" panose="02000000000000000000" pitchFamily="2" charset="0"/>
              </a:rPr>
            </a:br>
            <a:r>
              <a:rPr lang="en-US" sz="4800" dirty="0">
                <a:ln>
                  <a:solidFill>
                    <a:schemeClr val="bg1"/>
                  </a:solidFill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rt Road" panose="02000000000000000000" pitchFamily="2" charset="0"/>
              </a:rPr>
              <a:t>Litany of the Saints</a:t>
            </a:r>
            <a:endParaRPr lang="en-US" sz="6000" dirty="0">
              <a:ln>
                <a:solidFill>
                  <a:schemeClr val="bg1"/>
                </a:solidFill>
              </a:ln>
              <a:solidFill>
                <a:schemeClr val="accent2"/>
              </a:solidFill>
              <a:latin typeface="Dirt Road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09800"/>
            <a:ext cx="8153400" cy="4648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600" dirty="0"/>
              <a:t>Lord, have mercy on us.        			</a:t>
            </a:r>
            <a:r>
              <a:rPr lang="en-US" sz="1600" b="1" dirty="0"/>
              <a:t>Christ, have mercy on us.</a:t>
            </a:r>
            <a:br>
              <a:rPr lang="en-US" sz="1600" b="1" dirty="0"/>
            </a:br>
            <a:r>
              <a:rPr lang="en-US" sz="1600" dirty="0"/>
              <a:t>Lord, have mercy on us. </a:t>
            </a:r>
            <a:br>
              <a:rPr lang="en-US" sz="1600" dirty="0"/>
            </a:br>
            <a:r>
              <a:rPr lang="en-US" sz="1600" dirty="0"/>
              <a:t>Christ, hear us.   					</a:t>
            </a:r>
            <a:r>
              <a:rPr lang="en-US" sz="1600" b="1" dirty="0"/>
              <a:t>Christ, graciously hear us.</a:t>
            </a:r>
          </a:p>
          <a:p>
            <a:pPr>
              <a:buNone/>
            </a:pPr>
            <a:r>
              <a:rPr lang="en-US" sz="1600" dirty="0"/>
              <a:t>God the Father of Heaven,    			</a:t>
            </a:r>
            <a:r>
              <a:rPr lang="en-US" sz="1600" b="1" dirty="0"/>
              <a:t>Have mercy on us.</a:t>
            </a:r>
            <a:br>
              <a:rPr lang="en-US" sz="1600" b="1" dirty="0"/>
            </a:br>
            <a:r>
              <a:rPr lang="en-US" sz="1600" dirty="0"/>
              <a:t>God the Son, Redeemer of the </a:t>
            </a:r>
            <a:br>
              <a:rPr lang="en-US" sz="1600" dirty="0"/>
            </a:br>
            <a:r>
              <a:rPr lang="en-US" sz="1600" dirty="0"/>
              <a:t>World,            						</a:t>
            </a:r>
            <a:r>
              <a:rPr lang="en-US" sz="1600" b="1" dirty="0"/>
              <a:t>Have mercy on us.</a:t>
            </a:r>
            <a:br>
              <a:rPr lang="en-US" sz="1600" b="1" dirty="0"/>
            </a:br>
            <a:r>
              <a:rPr lang="en-US" sz="1600" dirty="0"/>
              <a:t>God the Holy Spirit,                			</a:t>
            </a:r>
            <a:r>
              <a:rPr lang="en-US" sz="1600" b="1" dirty="0"/>
              <a:t>Have mercy on us.</a:t>
            </a:r>
            <a:br>
              <a:rPr lang="en-US" sz="1600" b="1" dirty="0"/>
            </a:br>
            <a:r>
              <a:rPr lang="en-US" sz="1600" dirty="0"/>
              <a:t>Holy Trinity, One God,             			</a:t>
            </a:r>
            <a:r>
              <a:rPr lang="en-US" sz="1600" b="1" dirty="0"/>
              <a:t>Have mercy on us.</a:t>
            </a:r>
          </a:p>
          <a:p>
            <a:pPr>
              <a:buNone/>
            </a:pPr>
            <a:r>
              <a:rPr lang="en-US" sz="1600" dirty="0"/>
              <a:t>Holy Mary,                               			</a:t>
            </a:r>
            <a:r>
              <a:rPr lang="en-US" sz="1600" b="1" dirty="0"/>
              <a:t>Pray for us.</a:t>
            </a:r>
            <a:br>
              <a:rPr lang="en-US" sz="1600" b="1" dirty="0"/>
            </a:br>
            <a:r>
              <a:rPr lang="en-US" sz="1600" dirty="0"/>
              <a:t>Holy Mother of God,                 		</a:t>
            </a:r>
            <a:r>
              <a:rPr lang="en-US" sz="1600" b="1" dirty="0"/>
              <a:t>Pray for us.</a:t>
            </a:r>
            <a:br>
              <a:rPr lang="en-US" sz="1600" b="1" dirty="0"/>
            </a:br>
            <a:r>
              <a:rPr lang="en-US" sz="1600" dirty="0"/>
              <a:t>Holy Virgin of Virgins,               			</a:t>
            </a:r>
            <a:r>
              <a:rPr lang="en-US" sz="1600" b="1" dirty="0"/>
              <a:t>Pray for us.</a:t>
            </a:r>
          </a:p>
          <a:p>
            <a:pPr>
              <a:buNone/>
            </a:pPr>
            <a:r>
              <a:rPr lang="en-US" sz="1600" kern="500" dirty="0"/>
              <a:t>[Add your role model or Confirmation </a:t>
            </a:r>
            <a:br>
              <a:rPr lang="en-US" sz="1600" kern="500" dirty="0"/>
            </a:br>
            <a:r>
              <a:rPr lang="en-US" sz="1600" kern="500" dirty="0"/>
              <a:t>Saint name]</a:t>
            </a:r>
            <a:r>
              <a:rPr lang="en-US" sz="1600" b="1" kern="500" dirty="0"/>
              <a:t>,    						pray for us.</a:t>
            </a:r>
            <a:endParaRPr lang="en-US" sz="1600" kern="500" dirty="0"/>
          </a:p>
          <a:p>
            <a:pPr>
              <a:buNone/>
            </a:pPr>
            <a:r>
              <a:rPr lang="en-US" sz="1600" b="1" dirty="0"/>
              <a:t>Glory Be… </a:t>
            </a:r>
          </a:p>
          <a:p>
            <a:pPr>
              <a:buNone/>
            </a:pPr>
            <a:r>
              <a:rPr lang="en-US" sz="1600" b="1" dirty="0"/>
              <a:t>Amen.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4800" dirty="0" err="1">
                <a:ln>
                  <a:solidFill>
                    <a:schemeClr val="bg1"/>
                  </a:solidFill>
                </a:ln>
                <a:solidFill>
                  <a:schemeClr val="accent2"/>
                </a:solidFill>
              </a:rPr>
              <a:t>Bellwork</a:t>
            </a:r>
            <a:r>
              <a:rPr lang="en-US" sz="4800" dirty="0">
                <a:ln>
                  <a:solidFill>
                    <a:schemeClr val="bg1"/>
                  </a:solidFill>
                </a:ln>
                <a:solidFill>
                  <a:schemeClr val="accent2"/>
                </a:solidFill>
              </a:rPr>
              <a:t>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257800" y="2743200"/>
            <a:ext cx="367474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buNone/>
            </a:pPr>
            <a:r>
              <a:rPr lang="en-US" sz="2400" i="1" dirty="0"/>
              <a:t>Who in your life is a hero of love?  </a:t>
            </a:r>
          </a:p>
          <a:p>
            <a:pPr>
              <a:spcAft>
                <a:spcPts val="1200"/>
              </a:spcAft>
              <a:buNone/>
            </a:pPr>
            <a:r>
              <a:rPr lang="en-US" sz="2400" i="1" dirty="0"/>
              <a:t>Who among the saints inspires you with his/her love?</a:t>
            </a: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22FD32DA-CEA6-CB7A-CB88-3656D75F44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8" b="6666"/>
          <a:stretch/>
        </p:blipFill>
        <p:spPr>
          <a:xfrm>
            <a:off x="533400" y="1295400"/>
            <a:ext cx="4402460" cy="5327928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4"/>
            <a:ext cx="8229600" cy="854075"/>
          </a:xfrm>
        </p:spPr>
        <p:txBody>
          <a:bodyPr>
            <a:normAutofit/>
          </a:bodyPr>
          <a:lstStyle/>
          <a:p>
            <a:r>
              <a:rPr lang="en-US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Saints Show Us Heroic Virtue</a:t>
            </a:r>
          </a:p>
        </p:txBody>
      </p:sp>
      <p:sp>
        <p:nvSpPr>
          <p:cNvPr id="4" name="AutoShape 2" descr="data:image/jpeg;base64,/9j/4AAQSkZJRgABAQAAAQABAAD/2wCEAAkGBxQPDxUPDxAQDxAPFBUQDxQPFA8UEA8UFBQWFxQUFRQYHCggGBolHBUVITEiJSkrLi4uFx8zODMsNygtLiwBCgoKDg0OFxAQGywkHyYsLCwsLSssLCwsLCwtLCwsLCwsLCwsLCwsLCwsLCwsLCwsLCwsLCwsKywsLCwsLCwsLP/AABEIAMIBAwMBIgACEQEDEQH/xAAcAAEAAgMBAQEAAAAAAAAAAAAAAQUCBAYHAwj/xAA9EAABAwIEAwYCCQIFBQAAAAABAAIRAyEEBRIxQVFhBhMicYGRMqEHFCNCUrHB0fBi4RUzQ3LxJGOCkqL/xAAYAQEBAQEBAAAAAAAAAAAAAAAAAQIDBP/EAB4RAQEBAQABBQEAAAAAAAAAAAABEQISAxMxQVEh/9oADAMBAAIRAxEAPwDxCVKhEVlKiVCIMpUrBEGaLFJQZIsZSUGSKJSUEpKiURUoVClBCJKiURKKJSUEooSUEykrGUQZSo1KEQJRFCAiIiCKUQEUoioREQEREBERAUwiSgQkJKSgaVMLFEEwihEEyihEBERAlJREBERAREQFCIgIpQIIUoiApRQgIiICKYUIJUIiAiIgIiICIiApREBQpUSgIkogIihBKKEQSihEEqERAUoiApRQglQiIJUIiAiIghZSohQgyUKJUygIiICIiAiIgIiICIkoCIoQSoREBEREEREVKIkIClWGByt9TZsxveGt8z+isDk5sBM9B+ymxZzXPIryrk7m7gGJmJBEdFXYnBlu0+RTYWWNREIRVBERARRKICzpU9Rj3KwW/QphrRuSb+aEYHDtjb53K+L8ORdWNOnzH5fJZmkQOc8IU1rFKRG6K4q4ZpHXktCvgy3bbqmpjXW/l+S4jEtLqFCpUa2xc0eEHlqNlqYYtbUaajS9gc01Gg6S9oI1NB4SJEr9LF1MYdjqAY2i1jTS7trBS0ESNI4iOSz334tcc+TwPD9kMW8x3TWTxe+mB8iVa1/o0xjQC12HqTwa9wj/ANmhelvaA82sbxwCsKGNpsGlzmgiCASJhcvd6dPajyij9GOLIlz6LOgL3H1tC2aH0WV5mpVZp46AZPqdl623NqP4r9A4/ovoM3obaiPNrv2U9zpfbjzrDdg6VK5w4qEfjc50+hsvvW7PUnDScMG8IFNtvYLvRmeHd/q0x5kD81JpNf4muBHNpBCz5VqSfjxbNOxzASWP7v5tHm03Cpa3ZWu34dDxwgwT6Fe+18uY+z2tdIgyPkuQzjKfqztdP/LJgtP3Cdo6Lc9Ss30+a8gxGVVqfx0XjqBI9wtNe2UsMHC91oZh2Up1/wDSbPE7H3F1uer+sX0vx5Ei9Br/AEaOJ+yraejxPzWmfo5r301WPj8LTHuSte5yx7fTikV3mXZXEYf4mBwH4DP5q4+jbs7TxdepUxJ+zwga8sdGl5JMaubRpMjjbgrepmpObuNnsJ2IdiAMViGtbSMdy2rMVf6y3i0cBsZvYQ607WYOnicUO5YHsw7RSYKY8AA/2i9+AsusZlhxTy973tpOAaGTBLBsLfCDuRxm/JWBwDacMpsAHTYLhe7uvROJJjhMryhzzoqNdSa22lvhkc5CvcPlQpCAJA5QSepG5XTYfL5uYC2TgWjgJWb01kjz/NsKOXlbpcTwXP4zBtcNIGki33fkCvSM4y6Rqa0Oi5B+8Iv6wuBzMaCQGESY8QiJt/f0Wuaz1HHZrlpZdskcbKpldDjahBidTpLXggxHAz6KixLYd816I8/T5ooUqsiIiAroN1NBHIRzVKt7CYiGxy/kqVrlZ0qN54Cw81tUqF4GzvbhdaNPFbAbrfp1QZP4b/K6xddJiwZgWhpJALr8OEDlvvK+dLKO9kAgWHW6ttDXDUIhwkR5AAfI/JWGBoiRFpF+ZMiP50XPydPFxlbs2A8teY5ECAfVek9jatU4LuS1tY0SKdN9V40hukaGwG2gDlyWxQw7HsJczbgRxFoHT9186eEjU2m5zA50w2QJH5bws3rVnMit7Q5l9Tp6HaaldxOgMmL3kzcNC2OyWWE0+/rnVUqeI8/TkFoVsj1YgVXh1QcdROoxEHqPyXS4Wn4T3bo/pMwPLkpfhW1UYDHt16GVsMpUx58VXMpnWPH8J8W0j+BWTBAkDV5Cf56LKvtTpNPAQfxAXWviMtGrUyWH/tkj2jh0WzhsS1xgENcLlrhBjyPBbbuo9RwRFPrrMG7anmNLvcW+Src2qufTLTTfJg7B3GeHkumdRa7cA+a+JwDY+EXVHHZRJJncbzwV534YJJHNbGYZXPibLXcxb35qmdlNQkOcXOAuBAHr5+iDcpE1jAszjzdx/nkrinQDRGwGy0sv0xDbFtiCCCPQrcq1g0GSoKDtOWimZ3KpOw3ZrxVMU4uAq+BjASGuaDJLhx8QtPLqtXtbmesCDYucB6Wn3ld52aYPq1KNjTYR1loK3/ZE+23SpBtlgKgL3t/DDh1DhYj1DvZb72iFT47BEkPpugiY42O46g/JYVvUKlvJZly+FGkWtv8ANfN9eEDFC3Nee9qqQJMNc+eAtpjrx/4XZYnEn+y5nP2S0G4PGLHzla5+S/DzV4dr02M9faVXY34o5SuizBgbqiPxE9QuXqukkr0x5uv4xREWmBERAUgwiIqQ8819qOMc08xxXwhQg6XJ8+0eB92TPku4yqoKzfs3A8osT1XkYKscszeph3AscRF44Ln1xvw6c+pny9iY9zLEQSdV/Lf3X3o4lriHGQb6gCPEI381xeXdtW1A3vmwWnhsf2V5gM8w73gh4aTIM73/ALhcbzY7TqV0DaoNpjTIk7ED5fkvniKUS9siYuJt0PuOSNotEGz2G9riQBHp+y3cQwPZAtOxHDqstNTKsVqdpfDHyYPB0R6bLomEEfLZcbiwA6DPhjjcz62W/lWaFroc4lthzI34oi8xmH1CHAObvfgeY6rRY+rStTd3zPw1J1Do2pF/UHzVk0ahIcefBBT6n8vkoKen2ipd4aVRxoVLSKsAGdgHTB91b06hNmuB9dlm/DNIi0ceRVQ7IaQcX0gaD3bvoHSeMS34XR1BV/iLuDHMr7U3sNiNLuR/TmqdtCs2wqtdAiXs8R6ktIHyWrmDMXpPdvozwnvEGv2ixbmVQKBBIseRnf8AILSp4Ktimw6o9nPRH6yvpl+FrN8VanqduSHAklXWEzDQINB4jloP6ork837BF9MaKz5pthoIaQeZNt5K6nKKg+rt0AzTboc0btLQAQtr/HacgFrmAzLqjHBojhJESZ+S+VSjpqGtSiHD7RoIDXcnD+r8/ZLbUfTC48VQ5kjW3gDu3gf5xWeXVNTIcQH0/AYPxQBcjgVyOYVxTrGvSs9ni0EwTHxCdoPtKtcM0V3U6tNzmagXOEkhwI2dG8TZMV9M6zp1NzGMYX6zpOncL6VBqaHCQfvDiFo57l5o02Oa4ucx4eTteZb5DVp9EbnjKjC4+Fxs4G0EWIIQTUqgG653P8yYLBwJ3t/LKhzTOarqppsBMzEHgtnLezD8SR3rg1pudJ36auC3Oc/tZvW/Dl8a92If3dO/4z91reqoqrdLi3kSPYr07PssZgqL+7AaGNJtxIXl5M3O53Xbi649zBERbcxERBKlQhRUrFZLEoCIpQTTeWmQrClj2/eb5wq1ENx1uWZu+kZpVjpP3STHCQRuNuC6zLO14BHezI8p5Ryd5ryhjyNluUsceMHz/fiud4ldJ6mPZ6b6ddpxLXahJa4XDmxMyOBWgaTdUsf1EnccLrgcnzp9JwdSqFrtix3wkeXFXzM+1DvH0X6ZAmjcA8iNwud4sdZ3K7HLs0NN2l+ot4ch7dF1NLGgsDh4gvNsHm1N5+xqQ8GQ2rafUq3wmYvp0zLWkAkmDfrY+qxY07AY2mTGsSeEifZRUxAb1mwhcLVzkneiGtIMONiT0tdaTs2qtZuasWhwqeHmJFiniPRBjQevPkBzlfVuLZYSF5eM8qi7NbAfiBkj3IutvC587Tps19i4umDpIiB6J41Nj0l2LptbqcQ1vHlZarsaNxQfB5wD7LzvMO0zW18Mxzw5jKmqqT4WjwkMF+AcQT5LusPmzKohpgAWNgZ8kswhic1pNBLvABuHiCPXYqvfQq2q4WBTPi7uqSGm2zY+H8lGcYD61RqUXgS9pbqEXBFnRz2U5VnljSxA7uqyz2CdJG2pp4gqK0c9w7DUoVC0j6we7POlUi0uGxnw9Vjhe0H1F5oYqloLTDajR9nUB2PQnkeM7q9NFlZjmm+q7HkCZ3aepBAv0Cp86wFSu8VXU9TS3usRTaQQ9t/E0mNp/kKzBp532ma9pIcAyN3WHzXn+Y9pGFzi1peTxuGlXdT6PX6pdVdVaPha+dQHKZgn2XwznsOGU9VPwuiReQ7mF058Y53yq47GZL9ZoGu8g1HGT1HADoumxEUQCIaeEdAuH7IdoHYSn3FRrvDOlzRNjwIWn2k7ZF+plL4iTJOzPIc1LzbVnUkbH0g52Hs7oHxPiY5DifyXArJ7y4kuJJO5O5WK7c85McOutuiIi0yIiIJRSoRUhYlZLFAUqFKAihEEqERBs4c6rbFWOFxz6BmTBEGYII6g7qmBjZbAxRIhyliy46bDNdVbrpMFRou+JD2noNirLA4ouADnRp+6Yjp8Q3C4/B499I6qbyw9PhPQhbdXNDVvZjz8Ra8AO66SP1WLy6Tt378dSpMLi4FwiweR5iAtah2jLjZutvAQA316dFwZxfiGp2r/AG3P5KzoYukCDUaXxwqEBo/8ePss+DU711VbtG7iaRb+EOEj1VHmfaEvIpt0NLiG6t9OoxPzWbM6wwEGnTjyF0q5jh3kQxk3gW0gcypJn0tu/b0bLuzmEFCBSY5zhcvAc9/UkrjMybUwFWWsJoTdgJJpjg5hFyOi0Mqzmu1730RUfQZ/mPEaGngL726roMD2jp4q1Qt2g6ov5hZyxdlWOV58zT3hqACJHI+i+mOdTxbddN/d1WXY/j5HmDyXK5pk9MnXhqgB3Ld2yq/BZtUpP7sth3CJgp4/cN/XTU+0j6HhrtcHC2oSWkdDyW5ge1IcZJEfNVlDFU3lrKzmu1GXNaQTE7E8AuQ7Q4mmyoHUCWgWImz4O45clZzpeseqf4019mj18+HmqjtHm7GtiRt7Lz09rHsbppti0STtzhUuLx9SsZe4meHBWekzfVn0s80zkEkUt3TLuU8uqoipRdpMcbdQilFUQilEEIiIjJQsiohFFiVmsSghZBYqQEEkIUUFAREQEREBQpCEIIRIREEREFrgM/q0qP1cO+xMktAAmeZFz6r5w13jDww8gYVcimNbVpQzipSMB2oKxp121IfWcxrdzLgSSAYAAvvC5pEwnVW2Mzl4mnQqPbSiDMAvjcnjdVRM73UKUkxLdIREVBERAREQEREBERBlCkBSiKiFBas1EojCEWRWJKAoREBERAREQQpREAKVCIBULJCEGKKUQQimFEIClRClAREQEREBESEBERARSiD6QkLKEKKxhQVkoIQYFRCyhERgiyhQghFKhARFKCEUqEBERAREQEREEooRBKKEQSihSAgIrB2QYoWODxQJ2mjWv/8AKyp5BiXagMPV1U3Bj6ZEVtTgCGikfG4wQbA2vsgrUVmezuLDdRwtdo8XxMc1w0ML3HSbxpBvxggXSl2cxTiR9WrMIAP2re7mXBjQ3XGpxc4AAXJNkFYisj2exY3wWLF4vQrbzEfDvNl8qOUV3t1Mw1d7ebKVQixINwOYI8weSDSRblXK6zCWvw9ZrhuHU6gI8xChB8kREUWKIglYlQiAoKIiMVKIghSiIChEQEUoghSiIIREQEUogIiICIiDcOeYkkk4rEySHH7arJLXl7Sb7hxLh1MqBneJAgYrEx4THe1Y8MBvHhpbHKAiIif8cxOnT9axOmCI72rpgzIieMn3W/medYnusOfrWImpQdrPe1Zf/wBTXHivezW78hyREFe3OsSLjFYgEmTFWqJOvXO/4/F533UnO8SRBxWJgiCO9qwRyidrlQiDF2b4gmTia5JuSatSSfdSiI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data:image/jpeg;base64,/9j/4AAQSkZJRgABAQAAAQABAAD/2wCEAAkGBxQPDxUPDxAQDxAPFBUQDxQPFA8UEA8UFBQWFxQUFRQYHCggGBolHBUVITEiJSkrLi4uFx8zODMsNygtLiwBCgoKDg0OFxAQGywkHyYsLCwsLSssLCwsLCwtLCwsLCwsLCwsLCwsLCwsLCwsLCwsLCwsLCwsKywsLCwsLCwsLP/AABEIAMIBAwMBIgACEQEDEQH/xAAcAAEAAgMBAQEAAAAAAAAAAAAAAQUCBAYHAwj/xAA9EAABAwIEAwYCCQIFBQAAAAABAAIRAyEEBRIxQVFhBhMicYGRMqEHFCNCUrHB0fBi4RUzQ3LxJGOCkqL/xAAYAQEBAQEBAAAAAAAAAAAAAAAAAQIDBP/EAB4RAQEBAQABBQEAAAAAAAAAAAABEQISAxMxQVEh/9oADAMBAAIRAxEAPwDxCVKhEVlKiVCIMpUrBEGaLFJQZIsZSUGSKJSUEpKiURUoVClBCJKiURKKJSUEooSUEykrGUQZSo1KEQJRFCAiIiCKUQEUoioREQEREBERAUwiSgQkJKSgaVMLFEEwihEEyihEBERAlJREBERAREQFCIgIpQIIUoiApRQgIiICKYUIJUIiAiIgIiICIiApREBQpUSgIkogIihBKKEQSihEEqERAUoiApRQglQiIJUIiAiIghZSohQgyUKJUygIiICIiAiIgIiICIkoCIoQSoREBEREEREVKIkIClWGByt9TZsxveGt8z+isDk5sBM9B+ymxZzXPIryrk7m7gGJmJBEdFXYnBlu0+RTYWWNREIRVBERARRKICzpU9Rj3KwW/QphrRuSb+aEYHDtjb53K+L8ORdWNOnzH5fJZmkQOc8IU1rFKRG6K4q4ZpHXktCvgy3bbqmpjXW/l+S4jEtLqFCpUa2xc0eEHlqNlqYYtbUaajS9gc01Gg6S9oI1NB4SJEr9LF1MYdjqAY2i1jTS7trBS0ESNI4iOSz334tcc+TwPD9kMW8x3TWTxe+mB8iVa1/o0xjQC12HqTwa9wj/ANmhelvaA82sbxwCsKGNpsGlzmgiCASJhcvd6dPajyij9GOLIlz6LOgL3H1tC2aH0WV5mpVZp46AZPqdl623NqP4r9A4/ovoM3obaiPNrv2U9zpfbjzrDdg6VK5w4qEfjc50+hsvvW7PUnDScMG8IFNtvYLvRmeHd/q0x5kD81JpNf4muBHNpBCz5VqSfjxbNOxzASWP7v5tHm03Cpa3ZWu34dDxwgwT6Fe+18uY+z2tdIgyPkuQzjKfqztdP/LJgtP3Cdo6Lc9Ss30+a8gxGVVqfx0XjqBI9wtNe2UsMHC91oZh2Up1/wDSbPE7H3F1uer+sX0vx5Ei9Br/AEaOJ+yraejxPzWmfo5r301WPj8LTHuSte5yx7fTikV3mXZXEYf4mBwH4DP5q4+jbs7TxdepUxJ+zwga8sdGl5JMaubRpMjjbgrepmpObuNnsJ2IdiAMViGtbSMdy2rMVf6y3i0cBsZvYQ607WYOnicUO5YHsw7RSYKY8AA/2i9+AsusZlhxTy973tpOAaGTBLBsLfCDuRxm/JWBwDacMpsAHTYLhe7uvROJJjhMryhzzoqNdSa22lvhkc5CvcPlQpCAJA5QSepG5XTYfL5uYC2TgWjgJWb01kjz/NsKOXlbpcTwXP4zBtcNIGki33fkCvSM4y6Rqa0Oi5B+8Iv6wuBzMaCQGESY8QiJt/f0Wuaz1HHZrlpZdskcbKpldDjahBidTpLXggxHAz6KixLYd816I8/T5ooUqsiIiAroN1NBHIRzVKt7CYiGxy/kqVrlZ0qN54Cw81tUqF4GzvbhdaNPFbAbrfp1QZP4b/K6xddJiwZgWhpJALr8OEDlvvK+dLKO9kAgWHW6ttDXDUIhwkR5AAfI/JWGBoiRFpF+ZMiP50XPydPFxlbs2A8teY5ECAfVek9jatU4LuS1tY0SKdN9V40hukaGwG2gDlyWxQw7HsJczbgRxFoHT9186eEjU2m5zA50w2QJH5bws3rVnMit7Q5l9Tp6HaaldxOgMmL3kzcNC2OyWWE0+/rnVUqeI8/TkFoVsj1YgVXh1QcdROoxEHqPyXS4Wn4T3bo/pMwPLkpfhW1UYDHt16GVsMpUx58VXMpnWPH8J8W0j+BWTBAkDV5Cf56LKvtTpNPAQfxAXWviMtGrUyWH/tkj2jh0WzhsS1xgENcLlrhBjyPBbbuo9RwRFPrrMG7anmNLvcW+Src2qufTLTTfJg7B3GeHkumdRa7cA+a+JwDY+EXVHHZRJJncbzwV534YJJHNbGYZXPibLXcxb35qmdlNQkOcXOAuBAHr5+iDcpE1jAszjzdx/nkrinQDRGwGy0sv0xDbFtiCCCPQrcq1g0GSoKDtOWimZ3KpOw3ZrxVMU4uAq+BjASGuaDJLhx8QtPLqtXtbmesCDYucB6Wn3ld52aYPq1KNjTYR1loK3/ZE+23SpBtlgKgL3t/DDh1DhYj1DvZb72iFT47BEkPpugiY42O46g/JYVvUKlvJZly+FGkWtv8ANfN9eEDFC3Nee9qqQJMNc+eAtpjrx/4XZYnEn+y5nP2S0G4PGLHzla5+S/DzV4dr02M9faVXY34o5SuizBgbqiPxE9QuXqukkr0x5uv4xREWmBERAUgwiIqQ8819qOMc08xxXwhQg6XJ8+0eB92TPku4yqoKzfs3A8osT1XkYKscszeph3AscRF44Ln1xvw6c+pny9iY9zLEQSdV/Lf3X3o4lriHGQb6gCPEI381xeXdtW1A3vmwWnhsf2V5gM8w73gh4aTIM73/ALhcbzY7TqV0DaoNpjTIk7ED5fkvniKUS9siYuJt0PuOSNotEGz2G9riQBHp+y3cQwPZAtOxHDqstNTKsVqdpfDHyYPB0R6bLomEEfLZcbiwA6DPhjjcz62W/lWaFroc4lthzI34oi8xmH1CHAObvfgeY6rRY+rStTd3zPw1J1Do2pF/UHzVk0ahIcefBBT6n8vkoKen2ipd4aVRxoVLSKsAGdgHTB91b06hNmuB9dlm/DNIi0ceRVQ7IaQcX0gaD3bvoHSeMS34XR1BV/iLuDHMr7U3sNiNLuR/TmqdtCs2wqtdAiXs8R6ktIHyWrmDMXpPdvozwnvEGv2ixbmVQKBBIseRnf8AILSp4Ktimw6o9nPRH6yvpl+FrN8VanqduSHAklXWEzDQINB4jloP6ork837BF9MaKz5pthoIaQeZNt5K6nKKg+rt0AzTboc0btLQAQtr/HacgFrmAzLqjHBojhJESZ+S+VSjpqGtSiHD7RoIDXcnD+r8/ZLbUfTC48VQ5kjW3gDu3gf5xWeXVNTIcQH0/AYPxQBcjgVyOYVxTrGvSs9ni0EwTHxCdoPtKtcM0V3U6tNzmagXOEkhwI2dG8TZMV9M6zp1NzGMYX6zpOncL6VBqaHCQfvDiFo57l5o02Oa4ucx4eTteZb5DVp9EbnjKjC4+Fxs4G0EWIIQTUqgG653P8yYLBwJ3t/LKhzTOarqppsBMzEHgtnLezD8SR3rg1pudJ36auC3Oc/tZvW/Dl8a92If3dO/4z91reqoqrdLi3kSPYr07PssZgqL+7AaGNJtxIXl5M3O53Xbi649zBERbcxERBKlQhRUrFZLEoCIpQTTeWmQrClj2/eb5wq1ENx1uWZu+kZpVjpP3STHCQRuNuC6zLO14BHezI8p5Ryd5ryhjyNluUsceMHz/fiud4ldJ6mPZ6b6ddpxLXahJa4XDmxMyOBWgaTdUsf1EnccLrgcnzp9JwdSqFrtix3wkeXFXzM+1DvH0X6ZAmjcA8iNwud4sdZ3K7HLs0NN2l+ot4ch7dF1NLGgsDh4gvNsHm1N5+xqQ8GQ2rafUq3wmYvp0zLWkAkmDfrY+qxY07AY2mTGsSeEifZRUxAb1mwhcLVzkneiGtIMONiT0tdaTs2qtZuasWhwqeHmJFiniPRBjQevPkBzlfVuLZYSF5eM8qi7NbAfiBkj3IutvC587Tps19i4umDpIiB6J41Nj0l2LptbqcQ1vHlZarsaNxQfB5wD7LzvMO0zW18Mxzw5jKmqqT4WjwkMF+AcQT5LusPmzKohpgAWNgZ8kswhic1pNBLvABuHiCPXYqvfQq2q4WBTPi7uqSGm2zY+H8lGcYD61RqUXgS9pbqEXBFnRz2U5VnljSxA7uqyz2CdJG2pp4gqK0c9w7DUoVC0j6we7POlUi0uGxnw9Vjhe0H1F5oYqloLTDajR9nUB2PQnkeM7q9NFlZjmm+q7HkCZ3aepBAv0Cp86wFSu8VXU9TS3usRTaQQ9t/E0mNp/kKzBp532ma9pIcAyN3WHzXn+Y9pGFzi1peTxuGlXdT6PX6pdVdVaPha+dQHKZgn2XwznsOGU9VPwuiReQ7mF058Y53yq47GZL9ZoGu8g1HGT1HADoumxEUQCIaeEdAuH7IdoHYSn3FRrvDOlzRNjwIWn2k7ZF+plL4iTJOzPIc1LzbVnUkbH0g52Hs7oHxPiY5DifyXArJ7y4kuJJO5O5WK7c85McOutuiIi0yIiIJRSoRUhYlZLFAUqFKAihEEqERBs4c6rbFWOFxz6BmTBEGYII6g7qmBjZbAxRIhyliy46bDNdVbrpMFRou+JD2noNirLA4ouADnRp+6Yjp8Q3C4/B499I6qbyw9PhPQhbdXNDVvZjz8Ra8AO66SP1WLy6Tt378dSpMLi4FwiweR5iAtah2jLjZutvAQA316dFwZxfiGp2r/AG3P5KzoYukCDUaXxwqEBo/8ePss+DU711VbtG7iaRb+EOEj1VHmfaEvIpt0NLiG6t9OoxPzWbM6wwEGnTjyF0q5jh3kQxk3gW0gcypJn0tu/b0bLuzmEFCBSY5zhcvAc9/UkrjMybUwFWWsJoTdgJJpjg5hFyOi0Mqzmu1730RUfQZ/mPEaGngL726roMD2jp4q1Qt2g6ov5hZyxdlWOV58zT3hqACJHI+i+mOdTxbddN/d1WXY/j5HmDyXK5pk9MnXhqgB3Ld2yq/BZtUpP7sth3CJgp4/cN/XTU+0j6HhrtcHC2oSWkdDyW5ge1IcZJEfNVlDFU3lrKzmu1GXNaQTE7E8AuQ7Q4mmyoHUCWgWImz4O45clZzpeseqf4019mj18+HmqjtHm7GtiRt7Lz09rHsbppti0STtzhUuLx9SsZe4meHBWekzfVn0s80zkEkUt3TLuU8uqoipRdpMcbdQilFUQilEEIiIjJQsiohFFiVmsSghZBYqQEEkIUUFAREQEREBQpCEIIRIREEREFrgM/q0qP1cO+xMktAAmeZFz6r5w13jDww8gYVcimNbVpQzipSMB2oKxp121IfWcxrdzLgSSAYAAvvC5pEwnVW2Mzl4mnQqPbSiDMAvjcnjdVRM73UKUkxLdIREVBERAREQEREBERBlCkBSiKiFBas1EojCEWRWJKAoREBERAREQQpREAKVCIBULJCEGKKUQQimFEIClRClAREQEREBESEBERARSiD6QkLKEKKxhQVkoIQYFRCyhERgiyhQghFKhARFKCEUqEBERAREQEREEooRBKKEQSihSAgIrB2QYoWODxQJ2mjWv/8AKyp5BiXagMPV1U3Bj6ZEVtTgCGikfG4wQbA2vsgrUVmezuLDdRwtdo8XxMc1w0ML3HSbxpBvxggXSl2cxTiR9WrMIAP2re7mXBjQ3XGpxc4AAXJNkFYisj2exY3wWLF4vQrbzEfDvNl8qOUV3t1Mw1d7ebKVQixINwOYI8weSDSRblXK6zCWvw9ZrhuHU6gI8xChB8kREUWKIglYlQiAoKIiMVKIghSiIChEQEUoghSiIIREQEUogIiICIiDcOeYkkk4rEySHH7arJLXl7Sb7hxLh1MqBneJAgYrEx4THe1Y8MBvHhpbHKAiIif8cxOnT9axOmCI72rpgzIieMn3W/medYnusOfrWImpQdrPe1Zf/wBTXHivezW78hyREFe3OsSLjFYgEmTFWqJOvXO/4/F533UnO8SRBxWJgiCO9qwRyidrlQiDF2b4gmTia5JuSatSSfdSiI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8" name="AutoShape 6" descr="data:image/jpeg;base64,/9j/4AAQSkZJRgABAQAAAQABAAD/2wCEAAkGBxQPDxUPDxAQDxAPFBUQDxQPFA8UEA8UFBQWFxQUFRQYHCggGBolHBUVITEiJSkrLi4uFx8zODMsNygtLiwBCgoKDg0OFxAQGywkHyYsLCwsLSssLCwsLCwtLCwsLCwsLCwsLCwsLCwsLCwsLCwsLCwsLCwsKywsLCwsLCwsLP/AABEIAMIBAwMBIgACEQEDEQH/xAAcAAEAAgMBAQEAAAAAAAAAAAAAAQUCBAYHAwj/xAA9EAABAwIEAwYCCQIFBQAAAAABAAIRAyEEBRIxQVFhBhMicYGRMqEHFCNCUrHB0fBi4RUzQ3LxJGOCkqL/xAAYAQEBAQEBAAAAAAAAAAAAAAAAAQIDBP/EAB4RAQEBAQABBQEAAAAAAAAAAAABEQISAxMxQVEh/9oADAMBAAIRAxEAPwDxCVKhEVlKiVCIMpUrBEGaLFJQZIsZSUGSKJSUEpKiURUoVClBCJKiURKKJSUEooSUEykrGUQZSo1KEQJRFCAiIiCKUQEUoioREQEREBERAUwiSgQkJKSgaVMLFEEwihEEyihEBERAlJREBERAREQFCIgIpQIIUoiApRQgIiICKYUIJUIiAiIgIiICIiApREBQpUSgIkogIihBKKEQSihEEqERAUoiApRQglQiIJUIiAiIghZSohQgyUKJUygIiICIiAiIgIiICIkoCIoQSoREBEREEREVKIkIClWGByt9TZsxveGt8z+isDk5sBM9B+ymxZzXPIryrk7m7gGJmJBEdFXYnBlu0+RTYWWNREIRVBERARRKICzpU9Rj3KwW/QphrRuSb+aEYHDtjb53K+L8ORdWNOnzH5fJZmkQOc8IU1rFKRG6K4q4ZpHXktCvgy3bbqmpjXW/l+S4jEtLqFCpUa2xc0eEHlqNlqYYtbUaajS9gc01Gg6S9oI1NB4SJEr9LF1MYdjqAY2i1jTS7trBS0ESNI4iOSz334tcc+TwPD9kMW8x3TWTxe+mB8iVa1/o0xjQC12HqTwa9wj/ANmhelvaA82sbxwCsKGNpsGlzmgiCASJhcvd6dPajyij9GOLIlz6LOgL3H1tC2aH0WV5mpVZp46AZPqdl623NqP4r9A4/ovoM3obaiPNrv2U9zpfbjzrDdg6VK5w4qEfjc50+hsvvW7PUnDScMG8IFNtvYLvRmeHd/q0x5kD81JpNf4muBHNpBCz5VqSfjxbNOxzASWP7v5tHm03Cpa3ZWu34dDxwgwT6Fe+18uY+z2tdIgyPkuQzjKfqztdP/LJgtP3Cdo6Lc9Ss30+a8gxGVVqfx0XjqBI9wtNe2UsMHC91oZh2Up1/wDSbPE7H3F1uer+sX0vx5Ei9Br/AEaOJ+yraejxPzWmfo5r301WPj8LTHuSte5yx7fTikV3mXZXEYf4mBwH4DP5q4+jbs7TxdepUxJ+zwga8sdGl5JMaubRpMjjbgrepmpObuNnsJ2IdiAMViGtbSMdy2rMVf6y3i0cBsZvYQ607WYOnicUO5YHsw7RSYKY8AA/2i9+AsusZlhxTy973tpOAaGTBLBsLfCDuRxm/JWBwDacMpsAHTYLhe7uvROJJjhMryhzzoqNdSa22lvhkc5CvcPlQpCAJA5QSepG5XTYfL5uYC2TgWjgJWb01kjz/NsKOXlbpcTwXP4zBtcNIGki33fkCvSM4y6Rqa0Oi5B+8Iv6wuBzMaCQGESY8QiJt/f0Wuaz1HHZrlpZdskcbKpldDjahBidTpLXggxHAz6KixLYd816I8/T5ooUqsiIiAroN1NBHIRzVKt7CYiGxy/kqVrlZ0qN54Cw81tUqF4GzvbhdaNPFbAbrfp1QZP4b/K6xddJiwZgWhpJALr8OEDlvvK+dLKO9kAgWHW6ttDXDUIhwkR5AAfI/JWGBoiRFpF+ZMiP50XPydPFxlbs2A8teY5ECAfVek9jatU4LuS1tY0SKdN9V40hukaGwG2gDlyWxQw7HsJczbgRxFoHT9186eEjU2m5zA50w2QJH5bws3rVnMit7Q5l9Tp6HaaldxOgMmL3kzcNC2OyWWE0+/rnVUqeI8/TkFoVsj1YgVXh1QcdROoxEHqPyXS4Wn4T3bo/pMwPLkpfhW1UYDHt16GVsMpUx58VXMpnWPH8J8W0j+BWTBAkDV5Cf56LKvtTpNPAQfxAXWviMtGrUyWH/tkj2jh0WzhsS1xgENcLlrhBjyPBbbuo9RwRFPrrMG7anmNLvcW+Src2qufTLTTfJg7B3GeHkumdRa7cA+a+JwDY+EXVHHZRJJncbzwV534YJJHNbGYZXPibLXcxb35qmdlNQkOcXOAuBAHr5+iDcpE1jAszjzdx/nkrinQDRGwGy0sv0xDbFtiCCCPQrcq1g0GSoKDtOWimZ3KpOw3ZrxVMU4uAq+BjASGuaDJLhx8QtPLqtXtbmesCDYucB6Wn3ld52aYPq1KNjTYR1loK3/ZE+23SpBtlgKgL3t/DDh1DhYj1DvZb72iFT47BEkPpugiY42O46g/JYVvUKlvJZly+FGkWtv8ANfN9eEDFC3Nee9qqQJMNc+eAtpjrx/4XZYnEn+y5nP2S0G4PGLHzla5+S/DzV4dr02M9faVXY34o5SuizBgbqiPxE9QuXqukkr0x5uv4xREWmBERAUgwiIqQ8819qOMc08xxXwhQg6XJ8+0eB92TPku4yqoKzfs3A8osT1XkYKscszeph3AscRF44Ln1xvw6c+pny9iY9zLEQSdV/Lf3X3o4lriHGQb6gCPEI381xeXdtW1A3vmwWnhsf2V5gM8w73gh4aTIM73/ALhcbzY7TqV0DaoNpjTIk7ED5fkvniKUS9siYuJt0PuOSNotEGz2G9riQBHp+y3cQwPZAtOxHDqstNTKsVqdpfDHyYPB0R6bLomEEfLZcbiwA6DPhjjcz62W/lWaFroc4lthzI34oi8xmH1CHAObvfgeY6rRY+rStTd3zPw1J1Do2pF/UHzVk0ahIcefBBT6n8vkoKen2ipd4aVRxoVLSKsAGdgHTB91b06hNmuB9dlm/DNIi0ceRVQ7IaQcX0gaD3bvoHSeMS34XR1BV/iLuDHMr7U3sNiNLuR/TmqdtCs2wqtdAiXs8R6ktIHyWrmDMXpPdvozwnvEGv2ixbmVQKBBIseRnf8AILSp4Ktimw6o9nPRH6yvpl+FrN8VanqduSHAklXWEzDQINB4jloP6ork837BF9MaKz5pthoIaQeZNt5K6nKKg+rt0AzTboc0btLQAQtr/HacgFrmAzLqjHBojhJESZ+S+VSjpqGtSiHD7RoIDXcnD+r8/ZLbUfTC48VQ5kjW3gDu3gf5xWeXVNTIcQH0/AYPxQBcjgVyOYVxTrGvSs9ni0EwTHxCdoPtKtcM0V3U6tNzmagXOEkhwI2dG8TZMV9M6zp1NzGMYX6zpOncL6VBqaHCQfvDiFo57l5o02Oa4ucx4eTteZb5DVp9EbnjKjC4+Fxs4G0EWIIQTUqgG653P8yYLBwJ3t/LKhzTOarqppsBMzEHgtnLezD8SR3rg1pudJ36auC3Oc/tZvW/Dl8a92If3dO/4z91reqoqrdLi3kSPYr07PssZgqL+7AaGNJtxIXl5M3O53Xbi649zBERbcxERBKlQhRUrFZLEoCIpQTTeWmQrClj2/eb5wq1ENx1uWZu+kZpVjpP3STHCQRuNuC6zLO14BHezI8p5Ryd5ryhjyNluUsceMHz/fiud4ldJ6mPZ6b6ddpxLXahJa4XDmxMyOBWgaTdUsf1EnccLrgcnzp9JwdSqFrtix3wkeXFXzM+1DvH0X6ZAmjcA8iNwud4sdZ3K7HLs0NN2l+ot4ch7dF1NLGgsDh4gvNsHm1N5+xqQ8GQ2rafUq3wmYvp0zLWkAkmDfrY+qxY07AY2mTGsSeEifZRUxAb1mwhcLVzkneiGtIMONiT0tdaTs2qtZuasWhwqeHmJFiniPRBjQevPkBzlfVuLZYSF5eM8qi7NbAfiBkj3IutvC587Tps19i4umDpIiB6J41Nj0l2LptbqcQ1vHlZarsaNxQfB5wD7LzvMO0zW18Mxzw5jKmqqT4WjwkMF+AcQT5LusPmzKohpgAWNgZ8kswhic1pNBLvABuHiCPXYqvfQq2q4WBTPi7uqSGm2zY+H8lGcYD61RqUXgS9pbqEXBFnRz2U5VnljSxA7uqyz2CdJG2pp4gqK0c9w7DUoVC0j6we7POlUi0uGxnw9Vjhe0H1F5oYqloLTDajR9nUB2PQnkeM7q9NFlZjmm+q7HkCZ3aepBAv0Cp86wFSu8VXU9TS3usRTaQQ9t/E0mNp/kKzBp532ma9pIcAyN3WHzXn+Y9pGFzi1peTxuGlXdT6PX6pdVdVaPha+dQHKZgn2XwznsOGU9VPwuiReQ7mF058Y53yq47GZL9ZoGu8g1HGT1HADoumxEUQCIaeEdAuH7IdoHYSn3FRrvDOlzRNjwIWn2k7ZF+plL4iTJOzPIc1LzbVnUkbH0g52Hs7oHxPiY5DifyXArJ7y4kuJJO5O5WK7c85McOutuiIi0yIiIJRSoRUhYlZLFAUqFKAihEEqERBs4c6rbFWOFxz6BmTBEGYII6g7qmBjZbAxRIhyliy46bDNdVbrpMFRou+JD2noNirLA4ouADnRp+6Yjp8Q3C4/B499I6qbyw9PhPQhbdXNDVvZjz8Ra8AO66SP1WLy6Tt378dSpMLi4FwiweR5iAtah2jLjZutvAQA316dFwZxfiGp2r/AG3P5KzoYukCDUaXxwqEBo/8ePss+DU711VbtG7iaRb+EOEj1VHmfaEvIpt0NLiG6t9OoxPzWbM6wwEGnTjyF0q5jh3kQxk3gW0gcypJn0tu/b0bLuzmEFCBSY5zhcvAc9/UkrjMybUwFWWsJoTdgJJpjg5hFyOi0Mqzmu1730RUfQZ/mPEaGngL726roMD2jp4q1Qt2g6ov5hZyxdlWOV58zT3hqACJHI+i+mOdTxbddN/d1WXY/j5HmDyXK5pk9MnXhqgB3Ld2yq/BZtUpP7sth3CJgp4/cN/XTU+0j6HhrtcHC2oSWkdDyW5ge1IcZJEfNVlDFU3lrKzmu1GXNaQTE7E8AuQ7Q4mmyoHUCWgWImz4O45clZzpeseqf4019mj18+HmqjtHm7GtiRt7Lz09rHsbppti0STtzhUuLx9SsZe4meHBWekzfVn0s80zkEkUt3TLuU8uqoipRdpMcbdQilFUQilEEIiIjJQsiohFFiVmsSghZBYqQEEkIUUFAREQEREBQpCEIIRIREEREFrgM/q0qP1cO+xMktAAmeZFz6r5w13jDww8gYVcimNbVpQzipSMB2oKxp121IfWcxrdzLgSSAYAAvvC5pEwnVW2Mzl4mnQqPbSiDMAvjcnjdVRM73UKUkxLdIREVBERAREQEREBERBlCkBSiKiFBas1EojCEWRWJKAoREBERAREQQpREAKVCIBULJCEGKKUQQimFEIClRClAREQEREBESEBERARSiD6QkLKEKKxhQVkoIQYFRCyhERgiyhQghFKhARFKCEUqEBERAREQEREEooRBKKEQSihSAgIrB2QYoWODxQJ2mjWv/8AKyp5BiXagMPV1U3Bj6ZEVtTgCGikfG4wQbA2vsgrUVmezuLDdRwtdo8XxMc1w0ML3HSbxpBvxggXSl2cxTiR9WrMIAP2re7mXBjQ3XGpxc4AAXJNkFYisj2exY3wWLF4vQrbzEfDvNl8qOUV3t1Mw1d7ebKVQixINwOYI8weSDSRblXK6zCWvw9ZrhuHU6gI8xChB8kREUWKIglYlQiAoKIiMVKIghSiIChEQEUoghSiIIREQEUogIiICIiDcOeYkkk4rEySHH7arJLXl7Sb7hxLh1MqBneJAgYrEx4THe1Y8MBvHhpbHKAiIif8cxOnT9axOmCI72rpgzIieMn3W/medYnusOfrWImpQdrPe1Zf/wBTXHivezW78hyREFe3OsSLjFYgEmTFWqJOvXO/4/F533UnO8SRBxWJgiCO9qwRyidrlQiDF2b4gmTia5JuSatSSfdSiI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29746" y="2165618"/>
            <a:ext cx="646751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spcBef>
                <a:spcPts val="2000"/>
              </a:spcBef>
              <a:buClr>
                <a:srgbClr val="2C7C9F">
                  <a:lumMod val="60000"/>
                  <a:lumOff val="40000"/>
                </a:srgbClr>
              </a:buClr>
              <a:buSzPct val="110000"/>
            </a:pPr>
            <a:r>
              <a:rPr lang="en-US" sz="2000" dirty="0"/>
              <a:t>The saints, those holy men and women who have gone before us living lives of heroic love, are our examples to learn from and our intercessors in heaven.</a:t>
            </a:r>
          </a:p>
        </p:txBody>
      </p:sp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4711" y="1153886"/>
            <a:ext cx="1762089" cy="2489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2808287" y="4260751"/>
            <a:ext cx="30480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“Only from the saints, only from God, does true revolution come, the definitive way to change the world.” </a:t>
            </a:r>
          </a:p>
          <a:p>
            <a:r>
              <a:rPr lang="en-US" i="1" dirty="0"/>
              <a:t>(Pope Emeritus Benedict XVI)</a:t>
            </a:r>
          </a:p>
          <a:p>
            <a:endParaRPr lang="en-US" i="1" dirty="0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3600" y="3810000"/>
            <a:ext cx="28575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3" descr="Pier Giorgio Frassati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4000" y="3733800"/>
            <a:ext cx="24669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n>
                  <a:solidFill>
                    <a:schemeClr val="bg1"/>
                  </a:solidFill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rt Road" panose="02000000000000000000" pitchFamily="2" charset="0"/>
              </a:rPr>
              <a:t>UNIVERSAL CALL TO HOLINESS</a:t>
            </a:r>
            <a:endParaRPr lang="en-US" sz="4800" dirty="0">
              <a:ln>
                <a:solidFill>
                  <a:schemeClr val="bg1"/>
                </a:solidFill>
              </a:ln>
              <a:solidFill>
                <a:schemeClr val="accent2"/>
              </a:solidFill>
              <a:latin typeface="Dirt Road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2200909"/>
            <a:ext cx="556259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We are all called to love and to be holy within our personal vocations, whether we are called to marriage, ordained priesthood, consecrated single life, or religious life.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24200" y="4953000"/>
            <a:ext cx="58312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There have been many saints in each of these vocations; their diversity of lives and service show us how we can all live lives of chastity and holiness.</a:t>
            </a: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8592" y="4063146"/>
            <a:ext cx="2319867" cy="2794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1331655"/>
            <a:ext cx="2355688" cy="3476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6026"/>
            <a:ext cx="8229600" cy="930771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n>
                  <a:solidFill>
                    <a:schemeClr val="bg1"/>
                  </a:solidFill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lacial Indifference" pitchFamily="2" charset="0"/>
              </a:rPr>
              <a:t>Universal Call to Holiness</a:t>
            </a:r>
            <a:endParaRPr lang="en-US" dirty="0">
              <a:ln>
                <a:solidFill>
                  <a:schemeClr val="bg1"/>
                </a:solidFill>
              </a:ln>
              <a:solidFill>
                <a:schemeClr val="accent2"/>
              </a:solidFill>
              <a:latin typeface="Glacial Indifference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2209800"/>
            <a:ext cx="61814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>
                <a:solidFill>
                  <a:srgbClr val="FFFF00"/>
                </a:solidFill>
                <a:effectLst/>
              </a:rPr>
              <a:t>“How monotonously alike all the great tyrants and conquerors have been; how gloriously different are the saints</a:t>
            </a:r>
            <a:r>
              <a:rPr lang="en-US" sz="2000" dirty="0">
                <a:solidFill>
                  <a:srgbClr val="FFFF00"/>
                </a:solidFill>
              </a:rPr>
              <a:t>.”</a:t>
            </a:r>
          </a:p>
          <a:p>
            <a:r>
              <a:rPr lang="en-US" sz="2000" i="0" dirty="0">
                <a:solidFill>
                  <a:srgbClr val="FFFF00"/>
                </a:solidFill>
                <a:effectLst/>
              </a:rPr>
              <a:t>– CS Lewis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734" y="3718679"/>
            <a:ext cx="353759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John Paul II loved the outdoors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Bl. Carlo </a:t>
            </a:r>
            <a:r>
              <a:rPr lang="en-US" dirty="0" err="1"/>
              <a:t>Acutis</a:t>
            </a:r>
            <a:r>
              <a:rPr lang="en-US" dirty="0"/>
              <a:t> created websites for fun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St. Therese of Lisieux wrote and performed plays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Bl. Chiara Luce played tennis and loved to dance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Pope John XXIII was famously known for his humor</a:t>
            </a:r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9" b="7887"/>
          <a:stretch/>
        </p:blipFill>
        <p:spPr bwMode="auto">
          <a:xfrm>
            <a:off x="6667289" y="1142998"/>
            <a:ext cx="2174376" cy="2743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9" descr="A picture containing text, sky, outdoor, person&#10;&#10;Description automatically generated">
            <a:extLst>
              <a:ext uri="{FF2B5EF4-FFF2-40B4-BE49-F238E27FC236}">
                <a16:creationId xmlns:a16="http://schemas.microsoft.com/office/drawing/2014/main" id="{3C7664FF-CF83-2E89-FD14-9A2C5519C88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7" t="17479" r="11307" b="5138"/>
          <a:stretch/>
        </p:blipFill>
        <p:spPr>
          <a:xfrm>
            <a:off x="3743048" y="3048000"/>
            <a:ext cx="2590800" cy="3505200"/>
          </a:xfrm>
          <a:prstGeom prst="rect">
            <a:avLst/>
          </a:prstGeom>
        </p:spPr>
      </p:pic>
      <p:pic>
        <p:nvPicPr>
          <p:cNvPr id="12" name="Picture 11" descr="A picture containing text, outdoor, tree, black&#10;&#10;Description automatically generated">
            <a:extLst>
              <a:ext uri="{FF2B5EF4-FFF2-40B4-BE49-F238E27FC236}">
                <a16:creationId xmlns:a16="http://schemas.microsoft.com/office/drawing/2014/main" id="{962C56D5-5CDB-AFB9-74CB-9D0FE0D1BE3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854"/>
          <a:stretch/>
        </p:blipFill>
        <p:spPr>
          <a:xfrm>
            <a:off x="6460880" y="4038600"/>
            <a:ext cx="2424329" cy="3049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0146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creen Shot 2015-09-30 at 4.23.35 PM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1100" y="0"/>
            <a:ext cx="6781800" cy="6858001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 descr="Screen Shot 2015-09-30 at 4.31.56 PM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02234" y="0"/>
            <a:ext cx="6739532" cy="6858000"/>
          </a:xfr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47800" y="457200"/>
            <a:ext cx="62484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dirty="0">
                <a:ln>
                  <a:solidFill>
                    <a:schemeClr val="bg1"/>
                  </a:solidFill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rt Road" panose="02000000000000000000" pitchFamily="2" charset="0"/>
              </a:rPr>
              <a:t>SAINT RESEARCH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209800"/>
            <a:ext cx="7696200" cy="45294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latin typeface="Glacial Indifference" pitchFamily="2" charset="0"/>
              </a:rPr>
              <a:t>Fill in the chart on the back of the sheet with information about your assigned saint and be prepared to share about him/her to the class.</a:t>
            </a:r>
            <a:endParaRPr lang="en-US" sz="1600" dirty="0">
              <a:latin typeface="Glacial Indifference" pitchFamily="2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600" dirty="0">
                <a:latin typeface="Glacial Indifference" pitchFamily="2" charset="0"/>
                <a:ea typeface="ヒラギノ角ゴ Pro W3"/>
                <a:cs typeface="Times New Roman"/>
              </a:rPr>
              <a:t>Saint Elizabeth of Hungary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600" dirty="0">
                <a:latin typeface="Glacial Indifference" pitchFamily="2" charset="0"/>
                <a:ea typeface="ヒラギノ角ゴ Pro W3"/>
                <a:cs typeface="Times New Roman"/>
              </a:rPr>
              <a:t>Saint Monica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600" dirty="0">
                <a:latin typeface="Glacial Indifference" pitchFamily="2" charset="0"/>
                <a:ea typeface="ヒラギノ角ゴ Pro W3"/>
                <a:cs typeface="Times New Roman"/>
              </a:rPr>
              <a:t>Saint </a:t>
            </a:r>
            <a:r>
              <a:rPr lang="en-US" sz="1600" dirty="0" err="1">
                <a:latin typeface="Glacial Indifference" pitchFamily="2" charset="0"/>
                <a:ea typeface="ヒラギノ角ゴ Pro W3"/>
                <a:cs typeface="Times New Roman"/>
              </a:rPr>
              <a:t>Gianna</a:t>
            </a:r>
            <a:r>
              <a:rPr lang="en-US" sz="1600" dirty="0">
                <a:latin typeface="Glacial Indifference" pitchFamily="2" charset="0"/>
                <a:ea typeface="ヒラギノ角ゴ Pro W3"/>
                <a:cs typeface="Times New Roman"/>
              </a:rPr>
              <a:t> </a:t>
            </a:r>
            <a:r>
              <a:rPr lang="en-US" sz="1600" dirty="0" err="1">
                <a:latin typeface="Glacial Indifference" pitchFamily="2" charset="0"/>
                <a:ea typeface="ヒラギノ角ゴ Pro W3"/>
                <a:cs typeface="Times New Roman"/>
              </a:rPr>
              <a:t>Molla</a:t>
            </a:r>
            <a:endParaRPr lang="en-US" sz="1600" dirty="0">
              <a:latin typeface="Glacial Indifference" pitchFamily="2" charset="0"/>
              <a:ea typeface="ヒラギノ角ゴ Pro W3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600" dirty="0">
                <a:latin typeface="Glacial Indifference" pitchFamily="2" charset="0"/>
                <a:ea typeface="ヒラギノ角ゴ Pro W3"/>
                <a:cs typeface="Times New Roman"/>
              </a:rPr>
              <a:t>Saint Joseph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600" dirty="0">
                <a:latin typeface="Glacial Indifference" pitchFamily="2" charset="0"/>
                <a:ea typeface="ヒラギノ角ゴ Pro W3"/>
                <a:cs typeface="Times New Roman"/>
              </a:rPr>
              <a:t>Saint Louis IX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600" dirty="0">
                <a:latin typeface="Glacial Indifference" pitchFamily="2" charset="0"/>
                <a:ea typeface="ヒラギノ角ゴ Pro W3"/>
                <a:cs typeface="Times New Roman"/>
              </a:rPr>
              <a:t>Saint Thomas More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600" dirty="0">
                <a:latin typeface="Glacial Indifference" pitchFamily="2" charset="0"/>
                <a:ea typeface="ヒラギノ角ゴ Pro W3"/>
                <a:cs typeface="Times New Roman"/>
              </a:rPr>
              <a:t>Saint Isidore the Farmer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600" dirty="0">
                <a:latin typeface="Glacial Indifference" pitchFamily="2" charset="0"/>
                <a:ea typeface="ヒラギノ角ゴ Pro W3"/>
                <a:cs typeface="Times New Roman"/>
              </a:rPr>
              <a:t>Saints </a:t>
            </a:r>
            <a:r>
              <a:rPr lang="en-US" sz="1600" dirty="0" err="1">
                <a:latin typeface="Glacial Indifference" pitchFamily="2" charset="0"/>
                <a:ea typeface="ヒラギノ角ゴ Pro W3"/>
                <a:cs typeface="Times New Roman"/>
              </a:rPr>
              <a:t>Zelie</a:t>
            </a:r>
            <a:r>
              <a:rPr lang="en-US" sz="1600" dirty="0">
                <a:latin typeface="Glacial Indifference" pitchFamily="2" charset="0"/>
                <a:ea typeface="ヒラギノ角ゴ Pro W3"/>
                <a:cs typeface="Times New Roman"/>
              </a:rPr>
              <a:t> and Louis Martin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600" dirty="0">
                <a:latin typeface="Glacial Indifference" pitchFamily="2" charset="0"/>
                <a:ea typeface="ヒラギノ角ゴ Pro W3"/>
                <a:cs typeface="Times New Roman"/>
              </a:rPr>
              <a:t>Saint Maria </a:t>
            </a:r>
            <a:r>
              <a:rPr lang="en-US" sz="1600" dirty="0" err="1">
                <a:latin typeface="Glacial Indifference" pitchFamily="2" charset="0"/>
                <a:ea typeface="ヒラギノ角ゴ Pro W3"/>
                <a:cs typeface="Times New Roman"/>
              </a:rPr>
              <a:t>Goretti</a:t>
            </a:r>
            <a:endParaRPr lang="en-US" sz="1600" dirty="0">
              <a:latin typeface="Glacial Indifference" pitchFamily="2" charset="0"/>
              <a:ea typeface="ヒラギノ角ゴ Pro W3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600" dirty="0">
                <a:latin typeface="Glacial Indifference" pitchFamily="2" charset="0"/>
                <a:ea typeface="ヒラギノ角ゴ Pro W3"/>
                <a:cs typeface="Times New Roman"/>
              </a:rPr>
              <a:t>Blessed Marie-</a:t>
            </a:r>
            <a:r>
              <a:rPr lang="en-US" sz="1600" dirty="0" err="1">
                <a:latin typeface="Glacial Indifference" pitchFamily="2" charset="0"/>
                <a:ea typeface="ヒラギノ角ゴ Pro W3"/>
                <a:cs typeface="Times New Roman"/>
              </a:rPr>
              <a:t>Clémentine</a:t>
            </a:r>
            <a:r>
              <a:rPr lang="en-US" sz="1600" dirty="0">
                <a:latin typeface="Glacial Indifference" pitchFamily="2" charset="0"/>
                <a:ea typeface="ヒラギノ角ゴ Pro W3"/>
                <a:cs typeface="Times New Roman"/>
              </a:rPr>
              <a:t> </a:t>
            </a:r>
            <a:r>
              <a:rPr lang="en-US" sz="1600" dirty="0" err="1">
                <a:latin typeface="Glacial Indifference" pitchFamily="2" charset="0"/>
                <a:ea typeface="ヒラギノ角ゴ Pro W3"/>
                <a:cs typeface="Times New Roman"/>
              </a:rPr>
              <a:t>Anuarite</a:t>
            </a:r>
            <a:r>
              <a:rPr lang="en-US" sz="1600" dirty="0">
                <a:latin typeface="Glacial Indifference" pitchFamily="2" charset="0"/>
                <a:ea typeface="ヒラギノ角ゴ Pro W3"/>
                <a:cs typeface="Times New Roman"/>
              </a:rPr>
              <a:t> </a:t>
            </a:r>
            <a:r>
              <a:rPr lang="en-US" sz="1600" dirty="0" err="1">
                <a:latin typeface="Glacial Indifference" pitchFamily="2" charset="0"/>
                <a:ea typeface="ヒラギノ角ゴ Pro W3"/>
                <a:cs typeface="Times New Roman"/>
              </a:rPr>
              <a:t>Nengapeta</a:t>
            </a:r>
            <a:r>
              <a:rPr lang="en-US" sz="1600" dirty="0">
                <a:latin typeface="Glacial Indifference" pitchFamily="2" charset="0"/>
                <a:ea typeface="ヒラギノ角ゴ Pro W3"/>
                <a:cs typeface="Times New Roman"/>
              </a:rPr>
              <a:t>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600" dirty="0">
                <a:latin typeface="Glacial Indifference" pitchFamily="2" charset="0"/>
                <a:ea typeface="ヒラギノ角ゴ Pro W3"/>
                <a:cs typeface="Times New Roman"/>
              </a:rPr>
              <a:t>Saint Maximilian Kolbe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600" dirty="0">
                <a:latin typeface="Glacial Indifference" pitchFamily="2" charset="0"/>
                <a:ea typeface="ヒラギノ角ゴ Pro W3"/>
                <a:cs typeface="Times New Roman"/>
              </a:rPr>
              <a:t>Blessed Carlo </a:t>
            </a:r>
            <a:r>
              <a:rPr lang="en-US" sz="1600" dirty="0" err="1">
                <a:latin typeface="Glacial Indifference" pitchFamily="2" charset="0"/>
                <a:ea typeface="ヒラギノ角ゴ Pro W3"/>
                <a:cs typeface="Times New Roman"/>
              </a:rPr>
              <a:t>Acutis</a:t>
            </a:r>
            <a:endParaRPr lang="en-US" sz="1600" dirty="0">
              <a:latin typeface="Glacial Indifference" pitchFamily="2" charset="0"/>
              <a:ea typeface="ヒラギノ角ゴ Pro W3"/>
              <a:cs typeface="Times New Roman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600" dirty="0">
                <a:latin typeface="Glacial Indifference" pitchFamily="2" charset="0"/>
                <a:ea typeface="ヒラギノ角ゴ Pro W3"/>
                <a:cs typeface="Times New Roman"/>
              </a:rPr>
              <a:t>Saint Augustine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600" dirty="0">
                <a:latin typeface="Glacial Indifference" pitchFamily="2" charset="0"/>
                <a:ea typeface="ヒラギノ角ゴ Pro W3"/>
                <a:cs typeface="Times New Roman"/>
              </a:rPr>
              <a:t>Saint Mary of Egypt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345655" y="304800"/>
            <a:ext cx="4346062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dirty="0">
                <a:ln>
                  <a:solidFill>
                    <a:schemeClr val="bg1"/>
                  </a:solidFill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lacial Indifference" pitchFamily="2" charset="0"/>
              </a:rPr>
              <a:t>Assessment</a:t>
            </a:r>
          </a:p>
        </p:txBody>
      </p:sp>
      <p:sp>
        <p:nvSpPr>
          <p:cNvPr id="7" name="Rectangle 6"/>
          <p:cNvSpPr/>
          <p:nvPr/>
        </p:nvSpPr>
        <p:spPr>
          <a:xfrm>
            <a:off x="327686" y="2362200"/>
            <a:ext cx="838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On a separate sheet of paper, write a one-paragraph response to the lives of the saints discussed today.  It might be something you learned about one of them or something that inspires you.</a:t>
            </a:r>
          </a:p>
          <a:p>
            <a:endParaRPr lang="en-US" sz="2400" dirty="0"/>
          </a:p>
          <a:p>
            <a:r>
              <a:rPr lang="en-US" sz="2400" dirty="0"/>
              <a:t>Be specific and thorough.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Envision 1">
      <a:dk1>
        <a:srgbClr val="000000"/>
      </a:dk1>
      <a:lt1>
        <a:srgbClr val="FFFFFF"/>
      </a:lt1>
      <a:dk2>
        <a:srgbClr val="373545"/>
      </a:dk2>
      <a:lt2>
        <a:srgbClr val="7BC2B2"/>
      </a:lt2>
      <a:accent1>
        <a:srgbClr val="57877B"/>
      </a:accent1>
      <a:accent2>
        <a:srgbClr val="D7D36A"/>
      </a:accent2>
      <a:accent3>
        <a:srgbClr val="214D51"/>
      </a:accent3>
      <a:accent4>
        <a:srgbClr val="7A8C8E"/>
      </a:accent4>
      <a:accent5>
        <a:srgbClr val="E9AD47"/>
      </a:accent5>
      <a:accent6>
        <a:srgbClr val="2683C6"/>
      </a:accent6>
      <a:hlink>
        <a:srgbClr val="6B9F25"/>
      </a:hlink>
      <a:folHlink>
        <a:srgbClr val="9F671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Quotable</Template>
  <TotalTime>31429</TotalTime>
  <Words>734</Words>
  <Application>Microsoft Macintosh PowerPoint</Application>
  <PresentationFormat>On-screen Show (4:3)</PresentationFormat>
  <Paragraphs>61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Century Gothic</vt:lpstr>
      <vt:lpstr>Century Schoolbook</vt:lpstr>
      <vt:lpstr>Dirt Road</vt:lpstr>
      <vt:lpstr>Glacial Indifference</vt:lpstr>
      <vt:lpstr>Wingdings 2</vt:lpstr>
      <vt:lpstr>Quotable</vt:lpstr>
      <vt:lpstr>ENVISION: THEOLOGY OF THE BODY FOR TEENS</vt:lpstr>
      <vt:lpstr>Bellwork</vt:lpstr>
      <vt:lpstr>OPENING PRAYER: Litany of the Saints</vt:lpstr>
      <vt:lpstr>Bellwork Discussion</vt:lpstr>
      <vt:lpstr>Saints Show Us Heroic Virtue</vt:lpstr>
      <vt:lpstr>UNIVERSAL CALL TO HOLINESS</vt:lpstr>
      <vt:lpstr>Universal Call to Holiness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Theology of the Body</dc:title>
  <dc:creator>kris</dc:creator>
  <cp:lastModifiedBy>Catherine Burke</cp:lastModifiedBy>
  <cp:revision>13</cp:revision>
  <dcterms:created xsi:type="dcterms:W3CDTF">2015-10-22T16:28:31Z</dcterms:created>
  <dcterms:modified xsi:type="dcterms:W3CDTF">2024-12-16T14:48:59Z</dcterms:modified>
</cp:coreProperties>
</file>