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72" r:id="rId2"/>
    <p:sldId id="258" r:id="rId3"/>
    <p:sldId id="260" r:id="rId4"/>
    <p:sldId id="264" r:id="rId5"/>
    <p:sldId id="265" r:id="rId6"/>
    <p:sldId id="263" r:id="rId7"/>
    <p:sldId id="274" r:id="rId8"/>
    <p:sldId id="273" r:id="rId9"/>
    <p:sldId id="268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16"/>
    <p:restoredTop sz="94648"/>
  </p:normalViewPr>
  <p:slideViewPr>
    <p:cSldViewPr>
      <p:cViewPr varScale="1">
        <p:scale>
          <a:sx n="117" d="100"/>
          <a:sy n="117" d="100"/>
        </p:scale>
        <p:origin x="54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96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6896C-BE02-4D38-B96B-730C79D99907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0C778-CC2E-44B3-A2E2-5CA23BDC8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6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5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5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6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0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7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0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6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4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16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7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48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9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DDAFB7F-D323-4BE1-9E1F-01296F32059B}" type="datetimeFigureOut">
              <a:rPr lang="en-US" smtClean="0"/>
              <a:pPr/>
              <a:t>12/16/24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44BAC-EF0F-4478-BAAF-C6D78E9D2B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099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13407/premium-photo-image-fence-african-descent-asian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eating%20out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ld Youth Day and Anti-Culture - OnePeterFive">
            <a:extLst>
              <a:ext uri="{FF2B5EF4-FFF2-40B4-BE49-F238E27FC236}">
                <a16:creationId xmlns:a16="http://schemas.microsoft.com/office/drawing/2014/main" id="{904FA072-1F5B-D607-C35F-C91D4AF28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5" t="9091" r="3466" b="-1"/>
          <a:stretch/>
        </p:blipFill>
        <p:spPr bwMode="auto">
          <a:xfrm>
            <a:off x="20" y="0"/>
            <a:ext cx="9143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Freeform 6">
            <a:extLst>
              <a:ext uri="{FF2B5EF4-FFF2-40B4-BE49-F238E27FC236}">
                <a16:creationId xmlns:a16="http://schemas.microsoft.com/office/drawing/2014/main" id="{9D1A3D83-39F0-4366-BB12-3C5732003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172" y="2935656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050EB-B43C-A023-B5E3-9709AF62FE6A}"/>
              </a:ext>
            </a:extLst>
          </p:cNvPr>
          <p:cNvSpPr txBox="1"/>
          <p:nvPr/>
        </p:nvSpPr>
        <p:spPr>
          <a:xfrm>
            <a:off x="4292600" y="2819400"/>
            <a:ext cx="4511884" cy="19479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3500" b="1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Dirt Road" panose="02000000000000000000" pitchFamily="2" charset="0"/>
                <a:ea typeface="+mj-ea"/>
                <a:cs typeface="+mj-cs"/>
              </a:rPr>
              <a:t>ENVISION: THEOLOGY OF THE BODY FOR MIDDLE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2600" y="4883585"/>
            <a:ext cx="4279900" cy="74742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600" b="1" i="1" dirty="0"/>
              <a:t>Seventh Grade Curriculum 8.3</a:t>
            </a:r>
          </a:p>
          <a:p>
            <a:pPr>
              <a:lnSpc>
                <a:spcPct val="90000"/>
              </a:lnSpc>
              <a:defRPr/>
            </a:pPr>
            <a:r>
              <a:rPr lang="en-US" sz="1600" b="1" i="1" dirty="0"/>
              <a:t>Hope and Future: A Game Plan for Living Our Call to Love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Bellwork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8" y="2362200"/>
            <a:ext cx="7524003" cy="3636510"/>
          </a:xfrm>
        </p:spPr>
        <p:txBody>
          <a:bodyPr>
            <a:normAutofit/>
          </a:bodyPr>
          <a:lstStyle/>
          <a:p>
            <a:r>
              <a:rPr lang="en-US" dirty="0"/>
              <a:t>Think about your hopes and dreams for the future. What kind of an education do you want? What about hobbies, jobs, and skills (like driving!)?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Answer the following questions with at least 4 details for each one:</a:t>
            </a:r>
          </a:p>
          <a:p>
            <a:pPr lvl="1"/>
            <a:r>
              <a:rPr lang="en-US" dirty="0"/>
              <a:t>What are your goals for freshman year in high school?</a:t>
            </a:r>
          </a:p>
          <a:p>
            <a:pPr lvl="1"/>
            <a:r>
              <a:rPr lang="en-US" dirty="0"/>
              <a:t>What are your goals for senior year in high school?</a:t>
            </a:r>
          </a:p>
          <a:p>
            <a:pPr lvl="1"/>
            <a:r>
              <a:rPr lang="en-US" dirty="0"/>
              <a:t>What are your goals for 10 years from now?</a:t>
            </a:r>
          </a:p>
          <a:p>
            <a:pPr lvl="1"/>
            <a:r>
              <a:rPr lang="en-US" dirty="0"/>
              <a:t>Ultimately, what do you want from life?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/>
          <a:lstStyle/>
          <a:p>
            <a:r>
              <a:rPr lang="en-US" sz="48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  <a:t>OPENING PRAYER</a:t>
            </a:r>
            <a:endParaRPr lang="en-US" sz="480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latin typeface="Dirt Roa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169" y="2209800"/>
            <a:ext cx="81534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You are great, O Lord, and greatly to be praised:</a:t>
            </a:r>
            <a:br>
              <a:rPr lang="en-US" dirty="0"/>
            </a:br>
            <a:r>
              <a:rPr lang="en-US" dirty="0"/>
              <a:t>Great is your power</a:t>
            </a:r>
            <a:br>
              <a:rPr lang="en-US" dirty="0"/>
            </a:br>
            <a:r>
              <a:rPr lang="en-US" dirty="0"/>
              <a:t>And your wisdom is without measure.</a:t>
            </a:r>
            <a:br>
              <a:rPr lang="en-US" dirty="0"/>
            </a:br>
            <a:r>
              <a:rPr lang="en-US" dirty="0"/>
              <a:t>And man, so small a part of your creation, </a:t>
            </a:r>
            <a:br>
              <a:rPr lang="en-US" dirty="0"/>
            </a:br>
            <a:r>
              <a:rPr lang="en-US" dirty="0"/>
              <a:t>Wants to praise you:</a:t>
            </a:r>
            <a:br>
              <a:rPr lang="en-US" dirty="0"/>
            </a:br>
            <a:r>
              <a:rPr lang="en-US" dirty="0"/>
              <a:t>This man, though clothed with mortality</a:t>
            </a:r>
            <a:br>
              <a:rPr lang="en-US" dirty="0"/>
            </a:br>
            <a:r>
              <a:rPr lang="en-US" dirty="0"/>
              <a:t>And bearing the evidence of sin and the proof that you withstand the proud.</a:t>
            </a:r>
            <a:br>
              <a:rPr lang="en-US" dirty="0"/>
            </a:br>
            <a:r>
              <a:rPr lang="en-US" dirty="0"/>
              <a:t>Despite everything, man,</a:t>
            </a:r>
            <a:br>
              <a:rPr lang="en-US" dirty="0"/>
            </a:br>
            <a:r>
              <a:rPr lang="en-US" dirty="0"/>
              <a:t>Though but a small part of your creation,</a:t>
            </a:r>
            <a:br>
              <a:rPr lang="en-US" dirty="0"/>
            </a:br>
            <a:r>
              <a:rPr lang="en-US" dirty="0"/>
              <a:t>Wants to praise you.</a:t>
            </a:r>
            <a:br>
              <a:rPr lang="en-US" dirty="0"/>
            </a:br>
            <a:r>
              <a:rPr lang="en-US" dirty="0"/>
              <a:t>You yourself encourage him to delight in you</a:t>
            </a:r>
            <a:br>
              <a:rPr lang="en-US" dirty="0"/>
            </a:br>
            <a:r>
              <a:rPr lang="en-US" dirty="0"/>
              <a:t>For you have made us for yourself, </a:t>
            </a:r>
            <a:br>
              <a:rPr lang="en-US" dirty="0"/>
            </a:br>
            <a:r>
              <a:rPr lang="en-US" dirty="0"/>
              <a:t>And our heart is restless until it rests in you.</a:t>
            </a:r>
          </a:p>
          <a:p>
            <a:pPr lvl="4">
              <a:buNone/>
            </a:pPr>
            <a:r>
              <a:rPr lang="en-US" sz="1100" dirty="0"/>
              <a:t>-</a:t>
            </a:r>
            <a:r>
              <a:rPr lang="en-US" sz="1100" i="1" dirty="0"/>
              <a:t>St. Augustine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3A4DA"/>
            </a:gs>
            <a:gs pos="42000">
              <a:schemeClr val="bg2">
                <a:tint val="83000"/>
                <a:satMod val="320000"/>
              </a:schemeClr>
            </a:gs>
            <a:gs pos="55000">
              <a:schemeClr val="bg2">
                <a:tint val="83000"/>
                <a:satMod val="320000"/>
                <a:alpha val="88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6" descr="102120044-football-gameplan.1910x1000.jpg"/>
          <p:cNvPicPr>
            <a:picLocks noChangeAspect="1"/>
          </p:cNvPicPr>
          <p:nvPr/>
        </p:nvPicPr>
        <p:blipFill>
          <a:blip r:embed="rId2" cstate="print"/>
          <a:srcRect t="1761" b="1761"/>
          <a:stretch>
            <a:fillRect/>
          </a:stretch>
        </p:blipFill>
        <p:spPr>
          <a:xfrm>
            <a:off x="228600" y="228600"/>
            <a:ext cx="8686800" cy="4389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304800"/>
            <a:ext cx="4572000" cy="25908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Game plan for Chastity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4874121"/>
            <a:ext cx="79464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  <a:latin typeface="Lucida Sans Unicode"/>
                <a:ea typeface="+mj-ea"/>
                <a:cs typeface="+mj-cs"/>
              </a:rPr>
              <a:t>Chastity is Critical to Meeting Your Goals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562600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We can develop a good game plan for living our sexuality in a healthy way.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PDxUPDxAQDxAPFBUQDxQPFA8UEA8UFBQWFxQUFRQYHCggGBolHBUVITEiJSkrLi4uFx8zODMsNygtLiwBCgoKDg0OFxAQGywkHyYsLCwsLSssLCwsLCwtLCwsLCwsLCwsLCwsLCwsLCwsLCwsLCwsLCwsKywsLCwsLCwsLP/AABEIAMIBAwMBIgACEQEDEQH/xAAcAAEAAgMBAQEAAAAAAAAAAAAAAQUCBAYHAwj/xAA9EAABAwIEAwYCCQIFBQAAAAABAAIRAyEEBRIxQVFhBhMicYGRMqEHFCNCUrHB0fBi4RUzQ3LxJGOCkqL/xAAYAQEBAQEBAAAAAAAAAAAAAAAAAQIDBP/EAB4RAQEBAQABBQEAAAAAAAAAAAABEQISAxMxQVEh/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+isDk5sBM9B+ymxZzXPIryrk7m7gGJmJBEdFXYnBlu0+RTYWWNREIRVBERARRKICzpU9Rj3KwW/QphrRuSb+aEYHDtjb53K+L8ORdWNOnzH5fJZmkQOc8IU1rFKRG6K4q4ZpHXktCvgy3bbqmpjXW/l+S4jEtLqFCpUa2xc0eEHlqNlqYYtbUaajS9gc01Gg6S9oI1NB4SJEr9LF1MYdjqAY2i1jTS7trBS0ESNI4iOSz334tcc+TwPD9kMW8x3TWTxe+mB8iVa1/o0xjQC12HqTwa9wj/ANmhelvaA82sbxwCsKGNpsGlzmgiCASJhcvd6dPajyij9GOLIlz6LOgL3H1tC2aH0WV5mpVZp46AZPqdl623NqP4r9A4/ovoM3obaiPNrv2U9zpfbjzrDdg6VK5w4qEfjc50+hsvvW7PUnDScMG8IFNtvYLvRmeHd/q0x5kD81JpNf4muBHNpBCz5VqSfjxbNOxzASWP7v5tHm03Cpa3ZWu34dDxwgwT6Fe+18uY+z2tdIgyPkuQzjKfqztdP/LJgtP3Cdo6Lc9Ss30+a8gxGVVqfx0XjqBI9wtNe2UsMHC91oZh2Up1/wDSbPE7H3F1uer+sX0vx5Ei9Br/AEaOJ+yraejxPzWmfo5r301WPj8LTHuSte5yx7fTikV3mXZXEYf4mBwH4DP5q4+jbs7TxdepUxJ+zwga8sdGl5JMaubRpMjjbgrepmpObuNnsJ2IdiAMViGtbSMdy2rMVf6y3i0cBsZvYQ607WYOnicUO5YHsw7RSYKY8AA/2i9+AsusZlhxTy973tpOAaGTBLBsLfCDuRxm/JWBwDacMpsAHTYLhe7uvROJJjhMryhzzoqNdSa22lvhkc5CvcPlQpCAJA5QSepG5XTYfL5uYC2TgWjgJWb01kjz/NsKOXlbpcTwXP4zBtcNIGki33fkCvSM4y6Rqa0Oi5B+8Iv6wuBzMaCQGESY8QiJt/f0Wuaz1HHZrlpZdskcbKpldDjahBidTpLXggxHAz6KixLYd816I8/T5ooUqsiIiAroN1NBHIRzVKt7CYiGxy/kqVrlZ0qN54Cw81tUqF4GzvbhdaNPFbAbrfp1QZP4b/K6xddJiwZgWhpJALr8OEDlvvK+dLKO9kAgWHW6ttDXDUIhwkR5AAfI/JWGBoiRFpF+ZMiP50XPydPFxlbs2A8teY5ECAfVek9jatU4LuS1tY0SKdN9V40hukaGwG2gDlyWxQw7HsJczbgRxFoHT9186eEjU2m5zA50w2QJH5bws3rVnMit7Q5l9Tp6HaaldxOgMmL3kzcNC2OyWWE0+/rnVUqeI8/TkFoVsj1YgVXh1QcdROoxEHqPyXS4Wn4T3bo/pMwPLkpfhW1UYDHt16GVsMpUx58VXMpnWPH8J8W0j+BWTBAkDV5Cf56LKvtTpNPAQfxAXWviMtGrUyWH/tkj2jh0WzhsS1xgENcLlrhBjyPBbbuo9RwRFPrrMG7anmNLvcW+Src2qufTLTTfJg7B3GeHkumdRa7cA+a+JwDY+EXVHHZRJJncbzwV534YJJHNbGYZXPibLXcxb35qmdlNQkOcXOAuBAHr5+iDcpE1jAszjzdx/nkrinQDRGwGy0sv0xDbFtiCCCPQrcq1g0GSoKDtOWimZ3KpOw3ZrxVMU4uAq+BjASGuaDJLhx8QtPLqtXtbmesCDYucB6Wn3ld52aYPq1KNjTYR1loK3/ZE+23SpBtlgKgL3t/DDh1DhYj1DvZb72iFT47BEkPpugiY42O46g/JYVvUKlvJZly+FGkWtv8ANfN9eEDFC3Nee9qqQJMNc+eAtpjrx/4XZYnEn+y5nP2S0G4PGLHzla5+S/DzV4dr02M9faVXY34o5SuizBgbqiPxE9QuXqukkr0x5uv4xREWmBERAUgwiIqQ8819qOMc08xxXwhQg6XJ8+0eB92TPku4yqoKzfs3A8osT1XkYKscszeph3AscRF44Ln1xvw6c+pny9iY9zLEQSdV/Lf3X3o4lriHGQb6gCPEI381xeXdtW1A3vmwWnhsf2V5gM8w73gh4aTIM73/ALhcbzY7TqV0DaoNpjTIk7ED5fkvniKUS9siYuJt0PuOSNotEGz2G9riQBHp+y3cQwPZAtOxHDqstNTKsVqdpfDHyYPB0R6bLomEEfLZcbiwA6DPhjjcz62W/lWaFroc4lthzI34oi8xmH1CHAObvfgeY6rRY+rStTd3zPw1J1Do2pF/UHzVk0ahIcefBBT6n8vkoKen2ipd4aVRxoVLSKsAGdgHTB91b06hNmuB9dlm/DNIi0ceRVQ7IaQcX0gaD3bvoHSeMS34XR1BV/iLuDHMr7U3sNiNLuR/TmqdtCs2wqtdAiXs8R6ktIHyWrmDMXpPdvozwnvEGv2ixbmVQKBBIseRnf8AILSp4Ktimw6o9nPRH6yvpl+FrN8VanqduSHAklXWEzDQINB4jloP6ork837BF9MaKz5pthoIaQeZNt5K6nKKg+rt0AzTboc0btLQAQtr/HacgFrmAzLqjHBojhJESZ+S+VSjpqGtSiHD7RoIDXcnD+r8/ZLbUfTC48VQ5kjW3gDu3gf5xWeXVNTIcQH0/AYPxQBcjgVyOYVxTrGvSs9ni0EwTHxCdoPtKtcM0V3U6tNzmagXOEkhwI2dG8TZMV9M6zp1NzGMYX6zpOncL6VBqaHCQfvDiFo57l5o02Oa4ucx4eTteZb5DVp9EbnjKjC4+Fxs4G0EWIIQTUqgG653P8yYLBwJ3t/LKhzTOarqppsBMzEHgtnLezD8SR3rg1pudJ36auC3Oc/tZvW/Dl8a92If3dO/4z91reqoqrdLi3kSPYr07PssZgqL+7AaGNJtxIXl5M3O53Xbi649zBERbcxERBKlQhRUrFZLEoCIpQTTeWmQrClj2/eb5wq1ENx1uWZu+kZpVjpP3STHCQRuNuC6zLO14BHezI8p5Ryd5ryhjyNluUsceMHz/fiud4ldJ6mPZ6b6ddpxLXahJa4XDmxMyOBWgaTdUsf1EnccLrgcnzp9JwdSqFrtix3wkeXFXzM+1DvH0X6ZAmjcA8iNwud4sdZ3K7HLs0NN2l+ot4ch7dF1NLGgsDh4gvNsHm1N5+xqQ8GQ2rafUq3wmYvp0zLWkAkmDfrY+qxY07AY2mTGsSeEifZRUxAb1mwhcLVzkneiGtIMONiT0tdaTs2qtZuasWhwqeHmJFiniPRBjQevPkBzlfVuLZYSF5eM8qi7NbAfiBkj3IutvC587Tps19i4umDpIiB6J41Nj0l2LptbqcQ1vHlZarsaNxQfB5wD7LzvMO0zW18Mxzw5jKmqqT4WjwkMF+AcQT5LusPmzKohpgAWNgZ8kswhic1pNBLvABuHiCPXYqvfQq2q4WBTPi7uqSGm2zY+H8lGcYD61RqUXgS9pbqEXBFnRz2U5VnljSxA7uqyz2CdJG2pp4gqK0c9w7DUoVC0j6we7POlUi0uGxnw9Vjhe0H1F5oYqloLTDajR9nUB2PQnkeM7q9NFlZjmm+q7HkCZ3aepBAv0Cp86wFSu8VXU9TS3usRTaQQ9t/E0mNp/kKzBp532ma9pIcAyN3WHzXn+Y9pGFzi1peTxuGlXdT6PX6pdVdVaPha+dQHKZgn2XwznsOGU9VPwuiReQ7mF058Y53yq47GZL9ZoGu8g1HGT1HADoumxEUQCIaeEdAuH7IdoHYSn3FRrvDOlzRNjwIWn2k7ZF+plL4iTJOzPIc1LzbVnUkbH0g52Hs7oHxPiY5DifyXArJ7y4kuJJO5O5WK7c85McOutuiIi0yIiIJRSoRUhYlZLFAUqFKAihEEqERBs4c6rbFWOFxz6BmTBEGYII6g7qmBjZbAxRIhyliy46bDNdVbrpMFRou+JD2noNirLA4ouADnRp+6Yjp8Q3C4/B499I6qbyw9PhPQhbdXNDVvZjz8Ra8AO66SP1WLy6Tt378dSpMLi4FwiweR5iAtah2jLjZutvAQA316dFwZxfiGp2r/AG3P5KzoYukCDUaXxwqEBo/8ePss+DU711VbtG7iaRb+EOEj1VHmfaEvIpt0NLiG6t9OoxPzWbM6wwEGnTjyF0q5jh3kQxk3gW0gcypJn0tu/b0bLuzmEFCBSY5zhcvAc9/UkrjMybUwFWWsJoTdgJJpjg5hFyOi0Mqzmu1730RUfQZ/mPEaGngL726roMD2jp4q1Qt2g6ov5hZyxdlWOV58zT3hqACJHI+i+mOdTxbddN/d1WXY/j5HmDyXK5pk9MnXhqgB3Ld2yq/BZtUpP7sth3CJgp4/cN/XTU+0j6HhrtcHC2oSWkdDyW5ge1IcZJEfNVlDFU3lrKzmu1GXNaQTE7E8AuQ7Q4mmyoHUCWgWImz4O45clZzpeseqf4019mj18+HmqjtHm7GtiRt7Lz09rHsbppti0STtzhUuLx9SsZe4meHBWekzfVn0s80zkEkUt3TLuU8uqoipRdpMcbdQilFUQilEEIiIjJQsiohFFiVmsSghZBYqQEEkIUUFAREQEREBQpCEIIRIREEREFrgM/q0qP1cO+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/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/medYnusOfrWImpQdrPe1Zf/wBTXHivezW78hyREFe3OsSLjFYgEmTFWqJOvXO/4/F533UnO8SRBxWJgiCO9qwRyidrlQiDF2b4gmTia5JuSatSSfdSi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PDxUPDxAQDxAPFBUQDxQPFA8UEA8UFBQWFxQUFRQYHCggGBolHBUVITEiJSkrLi4uFx8zODMsNygtLiwBCgoKDg0OFxAQGywkHyYsLCwsLSssLCwsLCwtLCwsLCwsLCwsLCwsLCwsLCwsLCwsLCwsLCwsKywsLCwsLCwsLP/AABEIAMIBAwMBIgACEQEDEQH/xAAcAAEAAgMBAQEAAAAAAAAAAAAAAQUCBAYHAwj/xAA9EAABAwIEAwYCCQIFBQAAAAABAAIRAyEEBRIxQVFhBhMicYGRMqEHFCNCUrHB0fBi4RUzQ3LxJGOCkqL/xAAYAQEBAQEBAAAAAAAAAAAAAAAAAQIDBP/EAB4RAQEBAQABBQEAAAAAAAAAAAABEQISAxMxQVEh/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+isDk5sBM9B+ymxZzXPIryrk7m7gGJmJBEdFXYnBlu0+RTYWWNREIRVBERARRKICzpU9Rj3KwW/QphrRuSb+aEYHDtjb53K+L8ORdWNOnzH5fJZmkQOc8IU1rFKRG6K4q4ZpHXktCvgy3bbqmpjXW/l+S4jEtLqFCpUa2xc0eEHlqNlqYYtbUaajS9gc01Gg6S9oI1NB4SJEr9LF1MYdjqAY2i1jTS7trBS0ESNI4iOSz334tcc+TwPD9kMW8x3TWTxe+mB8iVa1/o0xjQC12HqTwa9wj/ANmhelvaA82sbxwCsKGNpsGlzmgiCASJhcvd6dPajyij9GOLIlz6LOgL3H1tC2aH0WV5mpVZp46AZPqdl623NqP4r9A4/ovoM3obaiPNrv2U9zpfbjzrDdg6VK5w4qEfjc50+hsvvW7PUnDScMG8IFNtvYLvRmeHd/q0x5kD81JpNf4muBHNpBCz5VqSfjxbNOxzASWP7v5tHm03Cpa3ZWu34dDxwgwT6Fe+18uY+z2tdIgyPkuQzjKfqztdP/LJgtP3Cdo6Lc9Ss30+a8gxGVVqfx0XjqBI9wtNe2UsMHC91oZh2Up1/wDSbPE7H3F1uer+sX0vx5Ei9Br/AEaOJ+yraejxPzWmfo5r301WPj8LTHuSte5yx7fTikV3mXZXEYf4mBwH4DP5q4+jbs7TxdepUxJ+zwga8sdGl5JMaubRpMjjbgrepmpObuNnsJ2IdiAMViGtbSMdy2rMVf6y3i0cBsZvYQ607WYOnicUO5YHsw7RSYKY8AA/2i9+AsusZlhxTy973tpOAaGTBLBsLfCDuRxm/JWBwDacMpsAHTYLhe7uvROJJjhMryhzzoqNdSa22lvhkc5CvcPlQpCAJA5QSepG5XTYfL5uYC2TgWjgJWb01kjz/NsKOXlbpcTwXP4zBtcNIGki33fkCvSM4y6Rqa0Oi5B+8Iv6wuBzMaCQGESY8QiJt/f0Wuaz1HHZrlpZdskcbKpldDjahBidTpLXggxHAz6KixLYd816I8/T5ooUqsiIiAroN1NBHIRzVKt7CYiGxy/kqVrlZ0qN54Cw81tUqF4GzvbhdaNPFbAbrfp1QZP4b/K6xddJiwZgWhpJALr8OEDlvvK+dLKO9kAgWHW6ttDXDUIhwkR5AAfI/JWGBoiRFpF+ZMiP50XPydPFxlbs2A8teY5ECAfVek9jatU4LuS1tY0SKdN9V40hukaGwG2gDlyWxQw7HsJczbgRxFoHT9186eEjU2m5zA50w2QJH5bws3rVnMit7Q5l9Tp6HaaldxOgMmL3kzcNC2OyWWE0+/rnVUqeI8/TkFoVsj1YgVXh1QcdROoxEHqPyXS4Wn4T3bo/pMwPLkpfhW1UYDHt16GVsMpUx58VXMpnWPH8J8W0j+BWTBAkDV5Cf56LKvtTpNPAQfxAXWviMtGrUyWH/tkj2jh0WzhsS1xgENcLlrhBjyPBbbuo9RwRFPrrMG7anmNLvcW+Src2qufTLTTfJg7B3GeHkumdRa7cA+a+JwDY+EXVHHZRJJncbzwV534YJJHNbGYZXPibLXcxb35qmdlNQkOcXOAuBAHr5+iDcpE1jAszjzdx/nkrinQDRGwGy0sv0xDbFtiCCCPQrcq1g0GSoKDtOWimZ3KpOw3ZrxVMU4uAq+BjASGuaDJLhx8QtPLqtXtbmesCDYucB6Wn3ld52aYPq1KNjTYR1loK3/ZE+23SpBtlgKgL3t/DDh1DhYj1DvZb72iFT47BEkPpugiY42O46g/JYVvUKlvJZly+FGkWtv8ANfN9eEDFC3Nee9qqQJMNc+eAtpjrx/4XZYnEn+y5nP2S0G4PGLHzla5+S/DzV4dr02M9faVXY34o5SuizBgbqiPxE9QuXqukkr0x5uv4xREWmBERAUgwiIqQ8819qOMc08xxXwhQg6XJ8+0eB92TPku4yqoKzfs3A8osT1XkYKscszeph3AscRF44Ln1xvw6c+pny9iY9zLEQSdV/Lf3X3o4lriHGQb6gCPEI381xeXdtW1A3vmwWnhsf2V5gM8w73gh4aTIM73/ALhcbzY7TqV0DaoNpjTIk7ED5fkvniKUS9siYuJt0PuOSNotEGz2G9riQBHp+y3cQwPZAtOxHDqstNTKsVqdpfDHyYPB0R6bLomEEfLZcbiwA6DPhjjcz62W/lWaFroc4lthzI34oi8xmH1CHAObvfgeY6rRY+rStTd3zPw1J1Do2pF/UHzVk0ahIcefBBT6n8vkoKen2ipd4aVRxoVLSKsAGdgHTB91b06hNmuB9dlm/DNIi0ceRVQ7IaQcX0gaD3bvoHSeMS34XR1BV/iLuDHMr7U3sNiNLuR/TmqdtCs2wqtdAiXs8R6ktIHyWrmDMXpPdvozwnvEGv2ixbmVQKBBIseRnf8AILSp4Ktimw6o9nPRH6yvpl+FrN8VanqduSHAklXWEzDQINB4jloP6ork837BF9MaKz5pthoIaQeZNt5K6nKKg+rt0AzTboc0btLQAQtr/HacgFrmAzLqjHBojhJESZ+S+VSjpqGtSiHD7RoIDXcnD+r8/ZLbUfTC48VQ5kjW3gDu3gf5xWeXVNTIcQH0/AYPxQBcjgVyOYVxTrGvSs9ni0EwTHxCdoPtKtcM0V3U6tNzmagXOEkhwI2dG8TZMV9M6zp1NzGMYX6zpOncL6VBqaHCQfvDiFo57l5o02Oa4ucx4eTteZb5DVp9EbnjKjC4+Fxs4G0EWIIQTUqgG653P8yYLBwJ3t/LKhzTOarqppsBMzEHgtnLezD8SR3rg1pudJ36auC3Oc/tZvW/Dl8a92If3dO/4z91reqoqrdLi3kSPYr07PssZgqL+7AaGNJtxIXl5M3O53Xbi649zBERbcxERBKlQhRUrFZLEoCIpQTTeWmQrClj2/eb5wq1ENx1uWZu+kZpVjpP3STHCQRuNuC6zLO14BHezI8p5Ryd5ryhjyNluUsceMHz/fiud4ldJ6mPZ6b6ddpxLXahJa4XDmxMyOBWgaTdUsf1EnccLrgcnzp9JwdSqFrtix3wkeXFXzM+1DvH0X6ZAmjcA8iNwud4sdZ3K7HLs0NN2l+ot4ch7dF1NLGgsDh4gvNsHm1N5+xqQ8GQ2rafUq3wmYvp0zLWkAkmDfrY+qxY07AY2mTGsSeEifZRUxAb1mwhcLVzkneiGtIMONiT0tdaTs2qtZuasWhwqeHmJFiniPRBjQevPkBzlfVuLZYSF5eM8qi7NbAfiBkj3IutvC587Tps19i4umDpIiB6J41Nj0l2LptbqcQ1vHlZarsaNxQfB5wD7LzvMO0zW18Mxzw5jKmqqT4WjwkMF+AcQT5LusPmzKohpgAWNgZ8kswhic1pNBLvABuHiCPXYqvfQq2q4WBTPi7uqSGm2zY+H8lGcYD61RqUXgS9pbqEXBFnRz2U5VnljSxA7uqyz2CdJG2pp4gqK0c9w7DUoVC0j6we7POlUi0uGxnw9Vjhe0H1F5oYqloLTDajR9nUB2PQnkeM7q9NFlZjmm+q7HkCZ3aepBAv0Cp86wFSu8VXU9TS3usRTaQQ9t/E0mNp/kKzBp532ma9pIcAyN3WHzXn+Y9pGFzi1peTxuGlXdT6PX6pdVdVaPha+dQHKZgn2XwznsOGU9VPwuiReQ7mF058Y53yq47GZL9ZoGu8g1HGT1HADoumxEUQCIaeEdAuH7IdoHYSn3FRrvDOlzRNjwIWn2k7ZF+plL4iTJOzPIc1LzbVnUkbH0g52Hs7oHxPiY5DifyXArJ7y4kuJJO5O5WK7c85McOutuiIi0yIiIJRSoRUhYlZLFAUqFKAihEEqERBs4c6rbFWOFxz6BmTBEGYII6g7qmBjZbAxRIhyliy46bDNdVbrpMFRou+JD2noNirLA4ouADnRp+6Yjp8Q3C4/B499I6qbyw9PhPQhbdXNDVvZjz8Ra8AO66SP1WLy6Tt378dSpMLi4FwiweR5iAtah2jLjZutvAQA316dFwZxfiGp2r/AG3P5KzoYukCDUaXxwqEBo/8ePss+DU711VbtG7iaRb+EOEj1VHmfaEvIpt0NLiG6t9OoxPzWbM6wwEGnTjyF0q5jh3kQxk3gW0gcypJn0tu/b0bLuzmEFCBSY5zhcvAc9/UkrjMybUwFWWsJoTdgJJpjg5hFyOi0Mqzmu1730RUfQZ/mPEaGngL726roMD2jp4q1Qt2g6ov5hZyxdlWOV58zT3hqACJHI+i+mOdTxbddN/d1WXY/j5HmDyXK5pk9MnXhqgB3Ld2yq/BZtUpP7sth3CJgp4/cN/XTU+0j6HhrtcHC2oSWkdDyW5ge1IcZJEfNVlDFU3lrKzmu1GXNaQTE7E8AuQ7Q4mmyoHUCWgWImz4O45clZzpeseqf4019mj18+HmqjtHm7GtiRt7Lz09rHsbppti0STtzhUuLx9SsZe4meHBWekzfVn0s80zkEkUt3TLuU8uqoipRdpMcbdQilFUQilEEIiIjJQsiohFFiVmsSghZBYqQEEkIUUFAREQEREBQpCEIIRIREEREFrgM/q0qP1cO+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/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/medYnusOfrWImpQdrPe1Zf/wBTXHivezW78hyREFe3OsSLjFYgEmTFWqJOvXO/4/F533UnO8SRBxWJgiCO9qwRyidrlQiDF2b4gmTia5JuSatSSfdSi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8" name="AutoShape 6" descr="data:image/jpeg;base64,/9j/4AAQSkZJRgABAQAAAQABAAD/2wCEAAkGBxQPDxUPDxAQDxAPFBUQDxQPFA8UEA8UFBQWFxQUFRQYHCggGBolHBUVITEiJSkrLi4uFx8zODMsNygtLiwBCgoKDg0OFxAQGywkHyYsLCwsLSssLCwsLCwtLCwsLCwsLCwsLCwsLCwsLCwsLCwsLCwsLCwsKywsLCwsLCwsLP/AABEIAMIBAwMBIgACEQEDEQH/xAAcAAEAAgMBAQEAAAAAAAAAAAAAAQUCBAYHAwj/xAA9EAABAwIEAwYCCQIFBQAAAAABAAIRAyEEBRIxQVFhBhMicYGRMqEHFCNCUrHB0fBi4RUzQ3LxJGOCkqL/xAAYAQEBAQEBAAAAAAAAAAAAAAAAAQIDBP/EAB4RAQEBAQABBQEAAAAAAAAAAAABEQISAxMxQVEh/9oADAMBAAIRAxEAPwDxCVKhEVlKiVCIMpUrBEGaLFJQZIsZSUGSKJSUEpKiURUoVClBCJKiURKKJSUEooSUEykrGUQZSo1KEQJRFCAiIiCKUQEUoioREQEREBERAUwiSgQkJKSgaVMLFEEwihEEyihEBERAlJREBERAREQFCIgIpQIIUoiApRQgIiICKYUIJUIiAiIgIiICIiApREBQpUSgIkogIihBKKEQSihEEqERAUoiApRQglQiIJUIiAiIghZSohQgyUKJUygIiICIiAiIgIiICIkoCIoQSoREBEREEREVKIkIClWGByt9TZsxveGt8z+isDk5sBM9B+ymxZzXPIryrk7m7gGJmJBEdFXYnBlu0+RTYWWNREIRVBERARRKICzpU9Rj3KwW/QphrRuSb+aEYHDtjb53K+L8ORdWNOnzH5fJZmkQOc8IU1rFKRG6K4q4ZpHXktCvgy3bbqmpjXW/l+S4jEtLqFCpUa2xc0eEHlqNlqYYtbUaajS9gc01Gg6S9oI1NB4SJEr9LF1MYdjqAY2i1jTS7trBS0ESNI4iOSz334tcc+TwPD9kMW8x3TWTxe+mB8iVa1/o0xjQC12HqTwa9wj/ANmhelvaA82sbxwCsKGNpsGlzmgiCASJhcvd6dPajyij9GOLIlz6LOgL3H1tC2aH0WV5mpVZp46AZPqdl623NqP4r9A4/ovoM3obaiPNrv2U9zpfbjzrDdg6VK5w4qEfjc50+hsvvW7PUnDScMG8IFNtvYLvRmeHd/q0x5kD81JpNf4muBHNpBCz5VqSfjxbNOxzASWP7v5tHm03Cpa3ZWu34dDxwgwT6Fe+18uY+z2tdIgyPkuQzjKfqztdP/LJgtP3Cdo6Lc9Ss30+a8gxGVVqfx0XjqBI9wtNe2UsMHC91oZh2Up1/wDSbPE7H3F1uer+sX0vx5Ei9Br/AEaOJ+yraejxPzWmfo5r301WPj8LTHuSte5yx7fTikV3mXZXEYf4mBwH4DP5q4+jbs7TxdepUxJ+zwga8sdGl5JMaubRpMjjbgrepmpObuNnsJ2IdiAMViGtbSMdy2rMVf6y3i0cBsZvYQ607WYOnicUO5YHsw7RSYKY8AA/2i9+AsusZlhxTy973tpOAaGTBLBsLfCDuRxm/JWBwDacMpsAHTYLhe7uvROJJjhMryhzzoqNdSa22lvhkc5CvcPlQpCAJA5QSepG5XTYfL5uYC2TgWjgJWb01kjz/NsKOXlbpcTwXP4zBtcNIGki33fkCvSM4y6Rqa0Oi5B+8Iv6wuBzMaCQGESY8QiJt/f0Wuaz1HHZrlpZdskcbKpldDjahBidTpLXggxHAz6KixLYd816I8/T5ooUqsiIiAroN1NBHIRzVKt7CYiGxy/kqVrlZ0qN54Cw81tUqF4GzvbhdaNPFbAbrfp1QZP4b/K6xddJiwZgWhpJALr8OEDlvvK+dLKO9kAgWHW6ttDXDUIhwkR5AAfI/JWGBoiRFpF+ZMiP50XPydPFxlbs2A8teY5ECAfVek9jatU4LuS1tY0SKdN9V40hukaGwG2gDlyWxQw7HsJczbgRxFoHT9186eEjU2m5zA50w2QJH5bws3rVnMit7Q5l9Tp6HaaldxOgMmL3kzcNC2OyWWE0+/rnVUqeI8/TkFoVsj1YgVXh1QcdROoxEHqPyXS4Wn4T3bo/pMwPLkpfhW1UYDHt16GVsMpUx58VXMpnWPH8J8W0j+BWTBAkDV5Cf56LKvtTpNPAQfxAXWviMtGrUyWH/tkj2jh0WzhsS1xgENcLlrhBjyPBbbuo9RwRFPrrMG7anmNLvcW+Src2qufTLTTfJg7B3GeHkumdRa7cA+a+JwDY+EXVHHZRJJncbzwV534YJJHNbGYZXPibLXcxb35qmdlNQkOcXOAuBAHr5+iDcpE1jAszjzdx/nkrinQDRGwGy0sv0xDbFtiCCCPQrcq1g0GSoKDtOWimZ3KpOw3ZrxVMU4uAq+BjASGuaDJLhx8QtPLqtXtbmesCDYucB6Wn3ld52aYPq1KNjTYR1loK3/ZE+23SpBtlgKgL3t/DDh1DhYj1DvZb72iFT47BEkPpugiY42O46g/JYVvUKlvJZly+FGkWtv8ANfN9eEDFC3Nee9qqQJMNc+eAtpjrx/4XZYnEn+y5nP2S0G4PGLHzla5+S/DzV4dr02M9faVXY34o5SuizBgbqiPxE9QuXqukkr0x5uv4xREWmBERAUgwiIqQ8819qOMc08xxXwhQg6XJ8+0eB92TPku4yqoKzfs3A8osT1XkYKscszeph3AscRF44Ln1xvw6c+pny9iY9zLEQSdV/Lf3X3o4lriHGQb6gCPEI381xeXdtW1A3vmwWnhsf2V5gM8w73gh4aTIM73/ALhcbzY7TqV0DaoNpjTIk7ED5fkvniKUS9siYuJt0PuOSNotEGz2G9riQBHp+y3cQwPZAtOxHDqstNTKsVqdpfDHyYPB0R6bLomEEfLZcbiwA6DPhjjcz62W/lWaFroc4lthzI34oi8xmH1CHAObvfgeY6rRY+rStTd3zPw1J1Do2pF/UHzVk0ahIcefBBT6n8vkoKen2ipd4aVRxoVLSKsAGdgHTB91b06hNmuB9dlm/DNIi0ceRVQ7IaQcX0gaD3bvoHSeMS34XR1BV/iLuDHMr7U3sNiNLuR/TmqdtCs2wqtdAiXs8R6ktIHyWrmDMXpPdvozwnvEGv2ixbmVQKBBIseRnf8AILSp4Ktimw6o9nPRH6yvpl+FrN8VanqduSHAklXWEzDQINB4jloP6ork837BF9MaKz5pthoIaQeZNt5K6nKKg+rt0AzTboc0btLQAQtr/HacgFrmAzLqjHBojhJESZ+S+VSjpqGtSiHD7RoIDXcnD+r8/ZLbUfTC48VQ5kjW3gDu3gf5xWeXVNTIcQH0/AYPxQBcjgVyOYVxTrGvSs9ni0EwTHxCdoPtKtcM0V3U6tNzmagXOEkhwI2dG8TZMV9M6zp1NzGMYX6zpOncL6VBqaHCQfvDiFo57l5o02Oa4ucx4eTteZb5DVp9EbnjKjC4+Fxs4G0EWIIQTUqgG653P8yYLBwJ3t/LKhzTOarqppsBMzEHgtnLezD8SR3rg1pudJ36auC3Oc/tZvW/Dl8a92If3dO/4z91reqoqrdLi3kSPYr07PssZgqL+7AaGNJtxIXl5M3O53Xbi649zBERbcxERBKlQhRUrFZLEoCIpQTTeWmQrClj2/eb5wq1ENx1uWZu+kZpVjpP3STHCQRuNuC6zLO14BHezI8p5Ryd5ryhjyNluUsceMHz/fiud4ldJ6mPZ6b6ddpxLXahJa4XDmxMyOBWgaTdUsf1EnccLrgcnzp9JwdSqFrtix3wkeXFXzM+1DvH0X6ZAmjcA8iNwud4sdZ3K7HLs0NN2l+ot4ch7dF1NLGgsDh4gvNsHm1N5+xqQ8GQ2rafUq3wmYvp0zLWkAkmDfrY+qxY07AY2mTGsSeEifZRUxAb1mwhcLVzkneiGtIMONiT0tdaTs2qtZuasWhwqeHmJFiniPRBjQevPkBzlfVuLZYSF5eM8qi7NbAfiBkj3IutvC587Tps19i4umDpIiB6J41Nj0l2LptbqcQ1vHlZarsaNxQfB5wD7LzvMO0zW18Mxzw5jKmqqT4WjwkMF+AcQT5LusPmzKohpgAWNgZ8kswhic1pNBLvABuHiCPXYqvfQq2q4WBTPi7uqSGm2zY+H8lGcYD61RqUXgS9pbqEXBFnRz2U5VnljSxA7uqyz2CdJG2pp4gqK0c9w7DUoVC0j6we7POlUi0uGxnw9Vjhe0H1F5oYqloLTDajR9nUB2PQnkeM7q9NFlZjmm+q7HkCZ3aepBAv0Cp86wFSu8VXU9TS3usRTaQQ9t/E0mNp/kKzBp532ma9pIcAyN3WHzXn+Y9pGFzi1peTxuGlXdT6PX6pdVdVaPha+dQHKZgn2XwznsOGU9VPwuiReQ7mF058Y53yq47GZL9ZoGu8g1HGT1HADoumxEUQCIaeEdAuH7IdoHYSn3FRrvDOlzRNjwIWn2k7ZF+plL4iTJOzPIc1LzbVnUkbH0g52Hs7oHxPiY5DifyXArJ7y4kuJJO5O5WK7c85McOutuiIi0yIiIJRSoRUhYlZLFAUqFKAihEEqERBs4c6rbFWOFxz6BmTBEGYII6g7qmBjZbAxRIhyliy46bDNdVbrpMFRou+JD2noNirLA4ouADnRp+6Yjp8Q3C4/B499I6qbyw9PhPQhbdXNDVvZjz8Ra8AO66SP1WLy6Tt378dSpMLi4FwiweR5iAtah2jLjZutvAQA316dFwZxfiGp2r/AG3P5KzoYukCDUaXxwqEBo/8ePss+DU711VbtG7iaRb+EOEj1VHmfaEvIpt0NLiG6t9OoxPzWbM6wwEGnTjyF0q5jh3kQxk3gW0gcypJn0tu/b0bLuzmEFCBSY5zhcvAc9/UkrjMybUwFWWsJoTdgJJpjg5hFyOi0Mqzmu1730RUfQZ/mPEaGngL726roMD2jp4q1Qt2g6ov5hZyxdlWOV58zT3hqACJHI+i+mOdTxbddN/d1WXY/j5HmDyXK5pk9MnXhqgB3Ld2yq/BZtUpP7sth3CJgp4/cN/XTU+0j6HhrtcHC2oSWkdDyW5ge1IcZJEfNVlDFU3lrKzmu1GXNaQTE7E8AuQ7Q4mmyoHUCWgWImz4O45clZzpeseqf4019mj18+HmqjtHm7GtiRt7Lz09rHsbppti0STtzhUuLx9SsZe4meHBWekzfVn0s80zkEkUt3TLuU8uqoipRdpMcbdQilFUQilEEIiIjJQsiohFFiVmsSghZBYqQEEkIUUFAREQEREBQpCEIIRIREEREFrgM/q0qP1cO+xMktAAmeZFz6r5w13jDww8gYVcimNbVpQzipSMB2oKxp121IfWcxrdzLgSSAYAAvvC5pEwnVW2Mzl4mnQqPbSiDMAvjcnjdVRM73UKUkxLdIREVBERAREQEREBERBlCkBSiKiFBas1EojCEWRWJKAoREBERAREQQpREAKVCIBULJCEGKKUQQimFEIClRClAREQEREBESEBERARSiD6QkLKEKKxhQVkoIQYFRCyhERgiyhQghFKhARFKCEUqEBERAREQEREEooRBKKEQSihSAgIrB2QYoWODxQJ2mjWv/8AKyp5BiXagMPV1U3Bj6ZEVtTgCGikfG4wQbA2vsgrUVmezuLDdRwtdo8XxMc1w0ML3HSbxpBvxggXSl2cxTiR9WrMIAP2re7mXBjQ3XGpxc4AAXJNkFYisj2exY3wWLF4vQrbzEfDvNl8qOUV3t1Mw1d7ebKVQixINwOYI8weSDSRblXK6zCWvw9ZrhuHU6gI8xChB8kREUWKIglYlQiAoKIiMVKIghSiIChEQEUoghSiIIREQEUogIiICIiDcOeYkkk4rEySHH7arJLXl7Sb7hxLh1MqBneJAgYrEx4THe1Y8MBvHhpbHKAiIif8cxOnT9axOmCI72rpgzIieMn3W/medYnusOfrWImpQdrPe1Zf/wBTXHivezW78hyREFe3OsSLjFYgEmTFWqJOvXO/4/F533UnO8SRBxWJgiCO9qwRyidrlQiDF2b4gmTia5JuSatSSfdSi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307975" y="244592"/>
            <a:ext cx="8229600" cy="1118646"/>
          </a:xfrm>
        </p:spPr>
        <p:txBody>
          <a:bodyPr>
            <a:normAutofit/>
          </a:bodyPr>
          <a:lstStyle/>
          <a:p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Pick a good team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6" name="Content Placeholder 1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92" b="-29829"/>
          <a:stretch/>
        </p:blipFill>
        <p:spPr>
          <a:xfrm>
            <a:off x="5119593" y="365949"/>
            <a:ext cx="3857813" cy="491620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93848" y="2212203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Learn to tell the difference between true and superficial friendships.</a:t>
            </a:r>
          </a:p>
          <a:p>
            <a:pPr>
              <a:buFont typeface="Wingdings 3" pitchFamily="18" charset="2"/>
              <a:buNone/>
            </a:pPr>
            <a:endParaRPr lang="en-US" sz="2000" dirty="0"/>
          </a:p>
          <a:p>
            <a:pPr>
              <a:buFont typeface="Wingdings 3" pitchFamily="18" charset="2"/>
              <a:buNone/>
            </a:pPr>
            <a:endParaRPr lang="en-US" sz="2000" dirty="0"/>
          </a:p>
          <a:p>
            <a:r>
              <a:rPr lang="en-US" sz="2000" dirty="0"/>
              <a:t>Develop friendships with guys and girls who help you grow in holiness.</a:t>
            </a:r>
          </a:p>
          <a:p>
            <a:pPr>
              <a:buFont typeface="Wingdings 3" pitchFamily="18" charset="2"/>
              <a:buNone/>
            </a:pPr>
            <a:endParaRPr lang="en-US" sz="2000" dirty="0"/>
          </a:p>
          <a:p>
            <a:pPr>
              <a:buFont typeface="Wingdings 3" pitchFamily="18" charset="2"/>
              <a:buNone/>
            </a:pPr>
            <a:endParaRPr lang="en-US" sz="2000" dirty="0"/>
          </a:p>
          <a:p>
            <a:r>
              <a:rPr lang="en-US" sz="2000" dirty="0"/>
              <a:t>Look to young saints, like Bl. Pier Giorgio </a:t>
            </a:r>
            <a:r>
              <a:rPr lang="en-US" sz="2000" dirty="0" err="1"/>
              <a:t>Frassati</a:t>
            </a:r>
            <a:r>
              <a:rPr lang="en-US" sz="2000" dirty="0"/>
              <a:t>, Bl. Carlo </a:t>
            </a:r>
            <a:r>
              <a:rPr lang="en-US" sz="2000" dirty="0" err="1"/>
              <a:t>Acutis</a:t>
            </a:r>
            <a:r>
              <a:rPr lang="en-US" sz="2000" dirty="0"/>
              <a:t>, and St. Therese of Lisieux, for inspiration and ask them to intercede for you.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53000" y="4033948"/>
            <a:ext cx="4191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Share what is going on in your life with your </a:t>
            </a:r>
            <a:r>
              <a:rPr lang="en-US" sz="2000" b="1" dirty="0"/>
              <a:t>parents or another trusted adult</a:t>
            </a:r>
            <a:r>
              <a:rPr lang="en-US" sz="2000" dirty="0"/>
              <a:t>. Let them get to know your friends.</a:t>
            </a:r>
          </a:p>
          <a:p>
            <a:endParaRPr lang="en-US" sz="2000" dirty="0"/>
          </a:p>
          <a:p>
            <a:r>
              <a:rPr lang="en-US" sz="2000" dirty="0"/>
              <a:t>Develop closer relationships with Jesus, Mary, and St. Joseph.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7500" y="447188"/>
            <a:ext cx="7928998" cy="970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>
                  <a:solidFill>
                    <a:schemeClr val="bg1"/>
                  </a:solidFill>
                </a:ln>
                <a:solidFill>
                  <a:srgbClr val="FEFEFE"/>
                </a:solidFill>
                <a:latin typeface="+mj-lt"/>
                <a:ea typeface="+mj-ea"/>
                <a:cs typeface="+mj-cs"/>
              </a:rPr>
              <a:t>Don’t go “out of bounds”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2413000"/>
            <a:ext cx="3657600" cy="3632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b="1" dirty="0"/>
              <a:t>Dress, speak, and act modestly </a:t>
            </a:r>
            <a:r>
              <a:rPr lang="en-US" sz="1600" dirty="0"/>
              <a:t>– respect yourself and others</a:t>
            </a: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b="1" dirty="0"/>
              <a:t>Stay away from anything that promotes lustful attitudes, </a:t>
            </a:r>
            <a:r>
              <a:rPr lang="en-US" sz="1600" dirty="0"/>
              <a:t>like porn and inappropriate literature, TV shows, social media, movies, and music</a:t>
            </a:r>
            <a:endParaRPr lang="en-US" sz="1600" dirty="0">
              <a:highlight>
                <a:srgbClr val="FFFF00"/>
              </a:highlight>
            </a:endParaRP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600" b="1" dirty="0"/>
              <a:t>Be careful what you post and who you are friends with on social media</a:t>
            </a:r>
            <a:r>
              <a:rPr lang="en-US" sz="1600" dirty="0"/>
              <a:t>. Don’t accept requests from people you don’t know.</a:t>
            </a:r>
          </a:p>
        </p:txBody>
      </p:sp>
      <p:pic>
        <p:nvPicPr>
          <p:cNvPr id="5" name="Picture 4" descr="A group of women taking a selfie&#10;&#10;Description automatically generated">
            <a:extLst>
              <a:ext uri="{FF2B5EF4-FFF2-40B4-BE49-F238E27FC236}">
                <a16:creationId xmlns:a16="http://schemas.microsoft.com/office/drawing/2014/main" id="{B0E0F084-7471-1227-D35D-CEBAD1030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38600" y="2657801"/>
            <a:ext cx="4708012" cy="3142598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2E2A1-1B8B-93DA-09BD-3EF339F7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264E67-6F59-4D8D-8E5F-8245B0FEA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" y="0"/>
            <a:ext cx="9140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158E1C6E-D299-4F5D-B15B-155EBF7F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7753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57DAED-0C78-DEAF-F000-72D6494807D7}"/>
              </a:ext>
            </a:extLst>
          </p:cNvPr>
          <p:cNvSpPr/>
          <p:nvPr/>
        </p:nvSpPr>
        <p:spPr>
          <a:xfrm>
            <a:off x="338635" y="457201"/>
            <a:ext cx="2681803" cy="13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2800" b="1">
                <a:ln>
                  <a:solidFill>
                    <a:schemeClr val="bg1"/>
                  </a:solidFill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Don’t go “out of bounds”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3EF4CB-9BDC-1818-DFFA-764ADA55FE48}"/>
              </a:ext>
            </a:extLst>
          </p:cNvPr>
          <p:cNvSpPr/>
          <p:nvPr/>
        </p:nvSpPr>
        <p:spPr>
          <a:xfrm>
            <a:off x="338635" y="2046514"/>
            <a:ext cx="2681803" cy="3994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300" b="1">
                <a:solidFill>
                  <a:srgbClr val="FFFFFF"/>
                </a:solidFill>
              </a:rPr>
              <a:t>Refuse alcohol and drugs when offered</a:t>
            </a:r>
            <a:r>
              <a:rPr lang="en-US" sz="1300">
                <a:solidFill>
                  <a:srgbClr val="FFFFFF"/>
                </a:solidFill>
              </a:rPr>
              <a:t> – they mess up our ability to make good decisions and to resist peer pressure</a:t>
            </a: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300" b="1">
                <a:solidFill>
                  <a:srgbClr val="FFFFFF"/>
                </a:solidFill>
              </a:rPr>
              <a:t>Set appropriate boundaries and hold to them. </a:t>
            </a:r>
            <a:r>
              <a:rPr lang="en-US" sz="1300">
                <a:solidFill>
                  <a:srgbClr val="FFFFFF"/>
                </a:solidFill>
              </a:rPr>
              <a:t>Don’t try to arouse sexual feelings in others; instead, show </a:t>
            </a:r>
            <a:r>
              <a:rPr lang="en-US" sz="1300" i="1">
                <a:solidFill>
                  <a:srgbClr val="FFFFFF"/>
                </a:solidFill>
              </a:rPr>
              <a:t>affection</a:t>
            </a:r>
            <a:r>
              <a:rPr lang="en-US" sz="1300">
                <a:solidFill>
                  <a:srgbClr val="FFFFFF"/>
                </a:solidFill>
              </a:rPr>
              <a:t> for them.</a:t>
            </a: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300" b="1">
                <a:solidFill>
                  <a:srgbClr val="FFFFFF"/>
                </a:solidFill>
              </a:rPr>
              <a:t>Leave single dating for later years </a:t>
            </a:r>
            <a:r>
              <a:rPr lang="en-US" sz="1300">
                <a:solidFill>
                  <a:srgbClr val="FFFFFF"/>
                </a:solidFill>
              </a:rPr>
              <a:t>– enjoy getting to know both guys and girls in groups</a:t>
            </a:r>
          </a:p>
          <a:p>
            <a:pPr lvl="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r>
              <a:rPr lang="en-US" sz="1300" b="1">
                <a:solidFill>
                  <a:srgbClr val="FFFFFF"/>
                </a:solidFill>
              </a:rPr>
              <a:t>Eventually when you date</a:t>
            </a:r>
            <a:r>
              <a:rPr lang="en-US" sz="1300">
                <a:solidFill>
                  <a:srgbClr val="FFFFFF"/>
                </a:solidFill>
              </a:rPr>
              <a:t>, go out with people who hold the same moral standards you do</a:t>
            </a:r>
          </a:p>
        </p:txBody>
      </p:sp>
      <p:pic>
        <p:nvPicPr>
          <p:cNvPr id="5" name="Picture 4" descr="A group of people sitting outside eating pizza&#10;&#10;Description automatically generated">
            <a:extLst>
              <a:ext uri="{FF2B5EF4-FFF2-40B4-BE49-F238E27FC236}">
                <a16:creationId xmlns:a16="http://schemas.microsoft.com/office/drawing/2014/main" id="{1B94F570-87B2-C98A-B1D5-B32CE7186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60592" y="1710783"/>
            <a:ext cx="4700807" cy="3137788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63480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781E41-C434-0CFE-E287-C06BF506F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19" y="643467"/>
            <a:ext cx="8188361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08BD93-4301-ECD9-7A12-9D7C40F81279}"/>
              </a:ext>
            </a:extLst>
          </p:cNvPr>
          <p:cNvSpPr/>
          <p:nvPr/>
        </p:nvSpPr>
        <p:spPr>
          <a:xfrm>
            <a:off x="960419" y="1286935"/>
            <a:ext cx="7228615" cy="266837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What else would you add?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D2BB97-0DC5-2D87-0A9B-FF66CD948A72}"/>
              </a:ext>
            </a:extLst>
          </p:cNvPr>
          <p:cNvSpPr/>
          <p:nvPr/>
        </p:nvSpPr>
        <p:spPr>
          <a:xfrm>
            <a:off x="960419" y="4116179"/>
            <a:ext cx="7228615" cy="15996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 algn="ctr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b="1"/>
              <a:t>Look back at your lists from the activity in lesson 5: is there anything else you would add?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7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860"/>
            <a:ext cx="8229600" cy="838200"/>
          </a:xfrm>
        </p:spPr>
        <p:txBody>
          <a:bodyPr>
            <a:normAutofit/>
          </a:bodyPr>
          <a:lstStyle/>
          <a:p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“Condition” for Success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-29308" y="2514600"/>
            <a:ext cx="8991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7" lvl="0" indent="-51435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  <a:buAutoNum type="arabicPeriod"/>
            </a:pPr>
            <a:r>
              <a:rPr lang="en-US" sz="2100" b="1" dirty="0">
                <a:latin typeface="+mj-lt"/>
              </a:rPr>
              <a:t>Pray, pray, pray</a:t>
            </a:r>
            <a:r>
              <a:rPr lang="en-US" sz="2100" dirty="0">
                <a:latin typeface="+mj-lt"/>
              </a:rPr>
              <a:t>. Ask God for guidance and strength and develop the habit of spending 10 minutes each day talking to Him about what is going on in your life.</a:t>
            </a:r>
          </a:p>
          <a:p>
            <a:pPr marL="623887" lvl="0" indent="-51435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  <a:buAutoNum type="arabicPeriod"/>
            </a:pPr>
            <a:r>
              <a:rPr lang="en-US" sz="2100" dirty="0">
                <a:latin typeface="+mj-lt"/>
              </a:rPr>
              <a:t>Go to </a:t>
            </a:r>
            <a:r>
              <a:rPr lang="en-US" sz="2100" b="1" dirty="0">
                <a:latin typeface="+mj-lt"/>
              </a:rPr>
              <a:t>Reconciliation</a:t>
            </a:r>
            <a:r>
              <a:rPr lang="en-US" sz="2100" dirty="0">
                <a:latin typeface="+mj-lt"/>
              </a:rPr>
              <a:t> for the grace to resist temptation and the forgiveness we need when we sin. </a:t>
            </a:r>
          </a:p>
          <a:p>
            <a:pPr marL="623887" lvl="0" indent="-51435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  <a:buAutoNum type="arabicPeriod"/>
            </a:pPr>
            <a:r>
              <a:rPr lang="en-US" sz="2100" dirty="0">
                <a:latin typeface="+mj-lt"/>
              </a:rPr>
              <a:t>Receive the </a:t>
            </a:r>
            <a:r>
              <a:rPr lang="en-US" sz="2100" b="1" dirty="0">
                <a:latin typeface="+mj-lt"/>
              </a:rPr>
              <a:t>Eucharist</a:t>
            </a:r>
            <a:r>
              <a:rPr lang="en-US" sz="2100" dirty="0">
                <a:latin typeface="+mj-lt"/>
              </a:rPr>
              <a:t> regularly. Christ gives himself to us completely in this sacrament. We can learn self-giving love, too, with His help – this is the essence of chastity!</a:t>
            </a:r>
          </a:p>
          <a:p>
            <a:pPr marL="623887" lvl="0" indent="-51435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2DA2BF"/>
              </a:buClr>
              <a:buSzPct val="68000"/>
              <a:buAutoNum type="arabicPeriod"/>
            </a:pPr>
            <a:r>
              <a:rPr lang="en-US" sz="2100" dirty="0">
                <a:latin typeface="+mj-lt"/>
              </a:rPr>
              <a:t>Practice the </a:t>
            </a:r>
            <a:r>
              <a:rPr lang="en-US" sz="2100" b="1" dirty="0">
                <a:latin typeface="+mj-lt"/>
              </a:rPr>
              <a:t>Works of Mercy </a:t>
            </a:r>
            <a:r>
              <a:rPr lang="en-US" sz="2100" dirty="0">
                <a:latin typeface="+mj-lt"/>
              </a:rPr>
              <a:t>and look for daily ways to make a gift of yourself.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3A4DA"/>
            </a:gs>
            <a:gs pos="42000">
              <a:schemeClr val="bg2">
                <a:tint val="83000"/>
                <a:satMod val="320000"/>
              </a:schemeClr>
            </a:gs>
            <a:gs pos="55000">
              <a:schemeClr val="bg2">
                <a:tint val="83000"/>
                <a:satMod val="320000"/>
                <a:alpha val="88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24972" y="202704"/>
            <a:ext cx="73734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rt Road" panose="02000000000000000000" pitchFamily="2" charset="0"/>
              </a:rPr>
              <a:t>PRAYER &amp; COMMITMENT</a:t>
            </a:r>
            <a:endParaRPr lang="en-US" sz="520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rt Road" panose="02000000000000000000" pitchFamily="2" charset="0"/>
            </a:endParaRPr>
          </a:p>
        </p:txBody>
      </p:sp>
      <p:pic>
        <p:nvPicPr>
          <p:cNvPr id="1026" name="Picture 2" descr="https://catholicquotationsdotcom.files.wordpress.com/2014/06/chastity-commitment-cards-matthew-5-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6327775" cy="4745831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Envision 1">
      <a:dk1>
        <a:srgbClr val="000000"/>
      </a:dk1>
      <a:lt1>
        <a:srgbClr val="FFFFFF"/>
      </a:lt1>
      <a:dk2>
        <a:srgbClr val="373545"/>
      </a:dk2>
      <a:lt2>
        <a:srgbClr val="7BC2B2"/>
      </a:lt2>
      <a:accent1>
        <a:srgbClr val="57877B"/>
      </a:accent1>
      <a:accent2>
        <a:srgbClr val="D7D36A"/>
      </a:accent2>
      <a:accent3>
        <a:srgbClr val="214D51"/>
      </a:accent3>
      <a:accent4>
        <a:srgbClr val="7A8C8E"/>
      </a:accent4>
      <a:accent5>
        <a:srgbClr val="E9AD47"/>
      </a:accent5>
      <a:accent6>
        <a:srgbClr val="2683C6"/>
      </a:accent6>
      <a:hlink>
        <a:srgbClr val="6B9F25"/>
      </a:hlink>
      <a:folHlink>
        <a:srgbClr val="9F671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20636</TotalTime>
  <Words>655</Words>
  <Application>Microsoft Macintosh PowerPoint</Application>
  <PresentationFormat>On-screen Show (4:3)</PresentationFormat>
  <Paragraphs>46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Dirt Road</vt:lpstr>
      <vt:lpstr>Lucida Sans Unicode</vt:lpstr>
      <vt:lpstr>Wingdings 2</vt:lpstr>
      <vt:lpstr>Wingdings 3</vt:lpstr>
      <vt:lpstr>Quotable</vt:lpstr>
      <vt:lpstr>PowerPoint Presentation</vt:lpstr>
      <vt:lpstr>Bellwork</vt:lpstr>
      <vt:lpstr>OPENING PRAYER</vt:lpstr>
      <vt:lpstr>Game plan for Chastity</vt:lpstr>
      <vt:lpstr>Pick a good team </vt:lpstr>
      <vt:lpstr>PowerPoint Presentation</vt:lpstr>
      <vt:lpstr>PowerPoint Presentation</vt:lpstr>
      <vt:lpstr>PowerPoint Presentation</vt:lpstr>
      <vt:lpstr>“Condition” for Success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Theology of the Body</dc:title>
  <dc:creator>kris</dc:creator>
  <cp:lastModifiedBy>Catherine Burke</cp:lastModifiedBy>
  <cp:revision>13</cp:revision>
  <cp:lastPrinted>2022-07-27T19:48:30Z</cp:lastPrinted>
  <dcterms:created xsi:type="dcterms:W3CDTF">2015-10-22T16:40:02Z</dcterms:created>
  <dcterms:modified xsi:type="dcterms:W3CDTF">2024-12-17T01:54:49Z</dcterms:modified>
</cp:coreProperties>
</file>